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4" r:id="rId5"/>
  </p:sldMasterIdLst>
  <p:notesMasterIdLst>
    <p:notesMasterId r:id="rId30"/>
  </p:notesMasterIdLst>
  <p:sldIdLst>
    <p:sldId id="311" r:id="rId6"/>
    <p:sldId id="336" r:id="rId7"/>
    <p:sldId id="270" r:id="rId8"/>
    <p:sldId id="271" r:id="rId9"/>
    <p:sldId id="319" r:id="rId10"/>
    <p:sldId id="337" r:id="rId11"/>
    <p:sldId id="286" r:id="rId12"/>
    <p:sldId id="339" r:id="rId13"/>
    <p:sldId id="340" r:id="rId14"/>
    <p:sldId id="342" r:id="rId15"/>
    <p:sldId id="341" r:id="rId16"/>
    <p:sldId id="335" r:id="rId17"/>
    <p:sldId id="338" r:id="rId18"/>
    <p:sldId id="345" r:id="rId19"/>
    <p:sldId id="343" r:id="rId20"/>
    <p:sldId id="293" r:id="rId21"/>
    <p:sldId id="294" r:id="rId22"/>
    <p:sldId id="334" r:id="rId23"/>
    <p:sldId id="292" r:id="rId24"/>
    <p:sldId id="318" r:id="rId25"/>
    <p:sldId id="275" r:id="rId26"/>
    <p:sldId id="322" r:id="rId27"/>
    <p:sldId id="277" r:id="rId28"/>
    <p:sldId id="325"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74372" autoAdjust="0"/>
  </p:normalViewPr>
  <p:slideViewPr>
    <p:cSldViewPr snapToGrid="0" snapToObjects="1">
      <p:cViewPr varScale="1">
        <p:scale>
          <a:sx n="73" d="100"/>
          <a:sy n="73" d="100"/>
        </p:scale>
        <p:origin x="318" y="8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g234\Dropbox\Professional\Blogs\Composite%20measure%20blogs\August%20Blog%20Figur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g234\Dropbox\Professional\Blogs\Composite%20measure%20blogs\July%20Figure%204%20(Updated%20Misclassification%20UR%20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lg234\Dropbox\Professional\Blogs\Composite%20measure%20blogs\August%20Blog%20Figur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lg234\Dropbox\Professional\Blogs\Composite%20measure%20blogs\January%20Blog%20Figur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As of mid-August 2021 </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90774013459221"/>
          <c:y val="0.13739331332948457"/>
          <c:w val="0.80589982455231557"/>
          <c:h val="0.6884339159080074"/>
        </c:manualLayout>
      </c:layout>
      <c:lineChart>
        <c:grouping val="standard"/>
        <c:varyColors val="0"/>
        <c:ser>
          <c:idx val="1"/>
          <c:order val="1"/>
          <c:tx>
            <c:v>Nov-48</c:v>
          </c:tx>
          <c:spPr>
            <a:ln w="28575" cap="rnd">
              <a:solidFill>
                <a:schemeClr val="accent1">
                  <a:lumMod val="40000"/>
                  <a:lumOff val="60000"/>
                </a:schemeClr>
              </a:solidFill>
              <a:round/>
            </a:ln>
            <a:effectLst/>
          </c:spPr>
          <c:marker>
            <c:symbol val="none"/>
          </c:marker>
          <c:dPt>
            <c:idx val="15"/>
            <c:marker>
              <c:symbol val="none"/>
            </c:marker>
            <c:bubble3D val="0"/>
            <c:spPr>
              <a:ln w="25400" cap="rnd">
                <a:solidFill>
                  <a:schemeClr val="accent1">
                    <a:lumMod val="40000"/>
                    <a:lumOff val="60000"/>
                  </a:schemeClr>
                </a:solidFill>
                <a:round/>
              </a:ln>
              <a:effectLst/>
            </c:spPr>
            <c:extLst>
              <c:ext xmlns:c16="http://schemas.microsoft.com/office/drawing/2014/chart" uri="{C3380CC4-5D6E-409C-BE32-E72D297353CC}">
                <c16:uniqueId val="{00000001-F88C-41B6-A047-144D6A2D3182}"/>
              </c:ext>
            </c:extLst>
          </c:dPt>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1'!$D$44:$D$64</c:f>
              <c:numCache>
                <c:formatCode>0.0%</c:formatCode>
                <c:ptCount val="21"/>
                <c:pt idx="0">
                  <c:v>0</c:v>
                </c:pt>
                <c:pt idx="1">
                  <c:v>-3.5404496371039124E-3</c:v>
                </c:pt>
                <c:pt idx="2">
                  <c:v>-1.1594972561515312E-2</c:v>
                </c:pt>
                <c:pt idx="3">
                  <c:v>-1.5378828111170119E-2</c:v>
                </c:pt>
                <c:pt idx="4">
                  <c:v>-2.1065675340768277E-2</c:v>
                </c:pt>
                <c:pt idx="5">
                  <c:v>-2.1154186581695874E-2</c:v>
                </c:pt>
                <c:pt idx="6">
                  <c:v>-2.6730394760134536E-2</c:v>
                </c:pt>
                <c:pt idx="7">
                  <c:v>-3.2151708266949901E-2</c:v>
                </c:pt>
                <c:pt idx="8">
                  <c:v>-3.6754292795184988E-2</c:v>
                </c:pt>
                <c:pt idx="9">
                  <c:v>-3.4696406443618343E-2</c:v>
                </c:pt>
                <c:pt idx="10">
                  <c:v>-3.1244468047442023E-2</c:v>
                </c:pt>
                <c:pt idx="11">
                  <c:v>-4.9787573021773765E-2</c:v>
                </c:pt>
                <c:pt idx="12">
                  <c:v>-4.3149229952203931E-2</c:v>
                </c:pt>
                <c:pt idx="13">
                  <c:v>-3.6953443087272081E-2</c:v>
                </c:pt>
                <c:pt idx="14">
                  <c:v>-3.6864931846344484E-2</c:v>
                </c:pt>
                <c:pt idx="15">
                  <c:v>-4.1932200389449462E-2</c:v>
                </c:pt>
                <c:pt idx="16">
                  <c:v>-2.7394229067091519E-2</c:v>
                </c:pt>
                <c:pt idx="17">
                  <c:v>-1.7923526287838557E-2</c:v>
                </c:pt>
                <c:pt idx="18">
                  <c:v>-1.048858204992034E-2</c:v>
                </c:pt>
                <c:pt idx="19">
                  <c:v>-2.4119313152770401E-3</c:v>
                </c:pt>
                <c:pt idx="20">
                  <c:v>5.797486280757656E-3</c:v>
                </c:pt>
              </c:numCache>
            </c:numRef>
          </c:val>
          <c:smooth val="0"/>
          <c:extLst>
            <c:ext xmlns:c16="http://schemas.microsoft.com/office/drawing/2014/chart" uri="{C3380CC4-5D6E-409C-BE32-E72D297353CC}">
              <c16:uniqueId val="{00000002-F88C-41B6-A047-144D6A2D3182}"/>
            </c:ext>
          </c:extLst>
        </c:ser>
        <c:ser>
          <c:idx val="2"/>
          <c:order val="2"/>
          <c:tx>
            <c:v>Jul-53</c:v>
          </c:tx>
          <c:spPr>
            <a:ln w="25400" cap="rnd">
              <a:solidFill>
                <a:schemeClr val="accent1">
                  <a:lumMod val="60000"/>
                  <a:lumOff val="40000"/>
                </a:schemeClr>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1'!$D$68:$D$91</c:f>
              <c:numCache>
                <c:formatCode>0.0%</c:formatCode>
                <c:ptCount val="24"/>
                <c:pt idx="0">
                  <c:v>0</c:v>
                </c:pt>
                <c:pt idx="1">
                  <c:v>-9.3003007756846607E-4</c:v>
                </c:pt>
                <c:pt idx="2">
                  <c:v>-3.3243628304574957E-3</c:v>
                </c:pt>
                <c:pt idx="3">
                  <c:v>-5.8572107012822543E-3</c:v>
                </c:pt>
                <c:pt idx="4">
                  <c:v>-1.2426784866233971E-2</c:v>
                </c:pt>
                <c:pt idx="5">
                  <c:v>-1.648329903435175E-2</c:v>
                </c:pt>
                <c:pt idx="6">
                  <c:v>-2.1113661548203259E-2</c:v>
                </c:pt>
                <c:pt idx="7">
                  <c:v>-2.2835206585404465E-2</c:v>
                </c:pt>
                <c:pt idx="8">
                  <c:v>-2.7287478233338609E-2</c:v>
                </c:pt>
                <c:pt idx="9">
                  <c:v>-2.6852145005540604E-2</c:v>
                </c:pt>
                <c:pt idx="10">
                  <c:v>-3.1086750039575749E-2</c:v>
                </c:pt>
                <c:pt idx="11">
                  <c:v>-3.2471901218933036E-2</c:v>
                </c:pt>
                <c:pt idx="12">
                  <c:v>-3.3659173658382141E-2</c:v>
                </c:pt>
                <c:pt idx="13">
                  <c:v>-3.3837264524299512E-2</c:v>
                </c:pt>
                <c:pt idx="14">
                  <c:v>-3.26499920848504E-2</c:v>
                </c:pt>
                <c:pt idx="15">
                  <c:v>-3.1541871141364572E-2</c:v>
                </c:pt>
                <c:pt idx="16">
                  <c:v>-2.6832357131549786E-2</c:v>
                </c:pt>
                <c:pt idx="17">
                  <c:v>-2.3844388158936206E-2</c:v>
                </c:pt>
                <c:pt idx="18">
                  <c:v>-2.0579388950451163E-2</c:v>
                </c:pt>
                <c:pt idx="19">
                  <c:v>-1.7650783599810035E-2</c:v>
                </c:pt>
                <c:pt idx="20">
                  <c:v>-1.1358239670729776E-2</c:v>
                </c:pt>
                <c:pt idx="21">
                  <c:v>-5.6989077093557066E-3</c:v>
                </c:pt>
                <c:pt idx="22">
                  <c:v>-4.7490897577964221E-4</c:v>
                </c:pt>
                <c:pt idx="23">
                  <c:v>5.0261199936678805E-3</c:v>
                </c:pt>
              </c:numCache>
            </c:numRef>
          </c:val>
          <c:smooth val="0"/>
          <c:extLst>
            <c:ext xmlns:c16="http://schemas.microsoft.com/office/drawing/2014/chart" uri="{C3380CC4-5D6E-409C-BE32-E72D297353CC}">
              <c16:uniqueId val="{00000003-F88C-41B6-A047-144D6A2D3182}"/>
            </c:ext>
          </c:extLst>
        </c:ser>
        <c:ser>
          <c:idx val="3"/>
          <c:order val="3"/>
          <c:tx>
            <c:v>Apr-57</c:v>
          </c:tx>
          <c:spPr>
            <a:ln w="25400" cap="rnd">
              <a:solidFill>
                <a:schemeClr val="accent5">
                  <a:lumMod val="60000"/>
                  <a:lumOff val="40000"/>
                </a:schemeClr>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1'!$D$95:$D$119</c:f>
              <c:numCache>
                <c:formatCode>0.0%</c:formatCode>
                <c:ptCount val="25"/>
                <c:pt idx="0">
                  <c:v>0</c:v>
                </c:pt>
                <c:pt idx="1">
                  <c:v>-1.6529546564484016E-3</c:v>
                </c:pt>
                <c:pt idx="2">
                  <c:v>-3.2119914346895075E-3</c:v>
                </c:pt>
                <c:pt idx="3">
                  <c:v>-2.1601111987677975E-3</c:v>
                </c:pt>
                <c:pt idx="4">
                  <c:v>-2.0661933205605018E-3</c:v>
                </c:pt>
                <c:pt idx="5">
                  <c:v>-5.7102069950035689E-3</c:v>
                </c:pt>
                <c:pt idx="6">
                  <c:v>-8.9221984296930772E-3</c:v>
                </c:pt>
                <c:pt idx="7">
                  <c:v>-1.2772831436192194E-2</c:v>
                </c:pt>
                <c:pt idx="8">
                  <c:v>-1.6041173597806078E-2</c:v>
                </c:pt>
                <c:pt idx="9">
                  <c:v>-2.1826514895375484E-2</c:v>
                </c:pt>
                <c:pt idx="10">
                  <c:v>-3.1218302716105036E-2</c:v>
                </c:pt>
                <c:pt idx="11">
                  <c:v>-3.6421353168789208E-2</c:v>
                </c:pt>
                <c:pt idx="12">
                  <c:v>-4.1530485743266086E-2</c:v>
                </c:pt>
                <c:pt idx="13">
                  <c:v>-4.3653029790750968E-2</c:v>
                </c:pt>
                <c:pt idx="14">
                  <c:v>-4.3653029790750968E-2</c:v>
                </c:pt>
                <c:pt idx="15">
                  <c:v>-4.130508283556858E-2</c:v>
                </c:pt>
                <c:pt idx="16">
                  <c:v>-3.7661069161125514E-2</c:v>
                </c:pt>
                <c:pt idx="17">
                  <c:v>-3.2533153011007176E-2</c:v>
                </c:pt>
                <c:pt idx="18">
                  <c:v>-3.2927608099477819E-2</c:v>
                </c:pt>
                <c:pt idx="19">
                  <c:v>-2.4305946880048085E-2</c:v>
                </c:pt>
                <c:pt idx="20">
                  <c:v>-2.1657462714602352E-2</c:v>
                </c:pt>
                <c:pt idx="21">
                  <c:v>-1.4275517487508922E-2</c:v>
                </c:pt>
                <c:pt idx="22">
                  <c:v>-1.033096660280251E-2</c:v>
                </c:pt>
                <c:pt idx="23">
                  <c:v>-4.2075209436868407E-3</c:v>
                </c:pt>
                <c:pt idx="24">
                  <c:v>1.5590367782411061E-3</c:v>
                </c:pt>
              </c:numCache>
            </c:numRef>
          </c:val>
          <c:smooth val="0"/>
          <c:extLst>
            <c:ext xmlns:c16="http://schemas.microsoft.com/office/drawing/2014/chart" uri="{C3380CC4-5D6E-409C-BE32-E72D297353CC}">
              <c16:uniqueId val="{00000004-F88C-41B6-A047-144D6A2D3182}"/>
            </c:ext>
          </c:extLst>
        </c:ser>
        <c:ser>
          <c:idx val="4"/>
          <c:order val="4"/>
          <c:tx>
            <c:v>Apr-60</c:v>
          </c:tx>
          <c:spPr>
            <a:ln w="25400" cap="rnd">
              <a:solidFill>
                <a:schemeClr val="accent5">
                  <a:lumMod val="40000"/>
                  <a:lumOff val="60000"/>
                </a:schemeClr>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1'!$D$123:$D$143</c:f>
              <c:numCache>
                <c:formatCode>0.0%</c:formatCode>
                <c:ptCount val="21"/>
                <c:pt idx="0">
                  <c:v>0</c:v>
                </c:pt>
                <c:pt idx="1">
                  <c:v>-6.1664203747286228E-3</c:v>
                </c:pt>
                <c:pt idx="2">
                  <c:v>-8.4833889770674839E-3</c:v>
                </c:pt>
                <c:pt idx="3">
                  <c:v>-9.2496305620929347E-3</c:v>
                </c:pt>
                <c:pt idx="4">
                  <c:v>-9.8699213690182988E-3</c:v>
                </c:pt>
                <c:pt idx="5">
                  <c:v>-1.0690894495831282E-2</c:v>
                </c:pt>
                <c:pt idx="6">
                  <c:v>-1.2241621513144693E-2</c:v>
                </c:pt>
                <c:pt idx="7">
                  <c:v>-1.5543757867659132E-2</c:v>
                </c:pt>
                <c:pt idx="8">
                  <c:v>-1.9539160418148981E-2</c:v>
                </c:pt>
                <c:pt idx="9">
                  <c:v>-2.0615547406637111E-2</c:v>
                </c:pt>
                <c:pt idx="10">
                  <c:v>-2.2914272161713461E-2</c:v>
                </c:pt>
                <c:pt idx="11">
                  <c:v>-2.1053399740937367E-2</c:v>
                </c:pt>
                <c:pt idx="12">
                  <c:v>-2.1637202853337711E-2</c:v>
                </c:pt>
                <c:pt idx="13">
                  <c:v>-1.8736431138598509E-2</c:v>
                </c:pt>
                <c:pt idx="14">
                  <c:v>-1.525185631145896E-2</c:v>
                </c:pt>
                <c:pt idx="15">
                  <c:v>-1.2588254611132395E-2</c:v>
                </c:pt>
                <c:pt idx="16">
                  <c:v>-9.3955813401930197E-3</c:v>
                </c:pt>
                <c:pt idx="17">
                  <c:v>-7.7536350865670556E-3</c:v>
                </c:pt>
                <c:pt idx="18">
                  <c:v>-5.3089595533906192E-3</c:v>
                </c:pt>
                <c:pt idx="19">
                  <c:v>-1.2953131556382609E-3</c:v>
                </c:pt>
                <c:pt idx="20">
                  <c:v>1.0763869884881324E-3</c:v>
                </c:pt>
              </c:numCache>
            </c:numRef>
          </c:val>
          <c:smooth val="0"/>
          <c:extLst>
            <c:ext xmlns:c16="http://schemas.microsoft.com/office/drawing/2014/chart" uri="{C3380CC4-5D6E-409C-BE32-E72D297353CC}">
              <c16:uniqueId val="{00000005-F88C-41B6-A047-144D6A2D3182}"/>
            </c:ext>
          </c:extLst>
        </c:ser>
        <c:ser>
          <c:idx val="5"/>
          <c:order val="5"/>
          <c:tx>
            <c:v>Dec-69</c:v>
          </c:tx>
          <c:spPr>
            <a:ln w="28575" cap="rnd">
              <a:solidFill>
                <a:schemeClr val="accent5">
                  <a:lumMod val="60000"/>
                </a:schemeClr>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1'!$D$147:$D$149</c:f>
              <c:numCache>
                <c:formatCode>0.0%</c:formatCode>
                <c:ptCount val="3"/>
                <c:pt idx="0">
                  <c:v>0</c:v>
                </c:pt>
                <c:pt idx="1">
                  <c:v>-9.1239595176934626E-4</c:v>
                </c:pt>
                <c:pt idx="2">
                  <c:v>8.9835909097289485E-4</c:v>
                </c:pt>
              </c:numCache>
            </c:numRef>
          </c:val>
          <c:smooth val="0"/>
          <c:extLst>
            <c:ext xmlns:c16="http://schemas.microsoft.com/office/drawing/2014/chart" uri="{C3380CC4-5D6E-409C-BE32-E72D297353CC}">
              <c16:uniqueId val="{00000006-F88C-41B6-A047-144D6A2D3182}"/>
            </c:ext>
          </c:extLst>
        </c:ser>
        <c:ser>
          <c:idx val="6"/>
          <c:order val="6"/>
          <c:tx>
            <c:v>Dec-73</c:v>
          </c:tx>
          <c:spPr>
            <a:ln w="28575" cap="rnd">
              <a:solidFill>
                <a:schemeClr val="accent1">
                  <a:lumMod val="80000"/>
                  <a:lumOff val="20000"/>
                </a:schemeClr>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1'!$D$153:$D$154</c:f>
              <c:numCache>
                <c:formatCode>0.0%</c:formatCode>
                <c:ptCount val="2"/>
                <c:pt idx="0">
                  <c:v>0</c:v>
                </c:pt>
                <c:pt idx="1">
                  <c:v>8.8426394638028473E-4</c:v>
                </c:pt>
              </c:numCache>
            </c:numRef>
          </c:val>
          <c:smooth val="0"/>
          <c:extLst>
            <c:ext xmlns:c16="http://schemas.microsoft.com/office/drawing/2014/chart" uri="{C3380CC4-5D6E-409C-BE32-E72D297353CC}">
              <c16:uniqueId val="{00000007-F88C-41B6-A047-144D6A2D3182}"/>
            </c:ext>
          </c:extLst>
        </c:ser>
        <c:ser>
          <c:idx val="7"/>
          <c:order val="7"/>
          <c:tx>
            <c:v>Mar-80</c:v>
          </c:tx>
          <c:spPr>
            <a:ln w="25400" cap="rnd">
              <a:solidFill>
                <a:schemeClr val="accent5"/>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1'!$D$158:$D$168</c:f>
              <c:numCache>
                <c:formatCode>0.0%</c:formatCode>
                <c:ptCount val="11"/>
                <c:pt idx="0">
                  <c:v>0</c:v>
                </c:pt>
                <c:pt idx="1">
                  <c:v>-1.5935116601094577E-3</c:v>
                </c:pt>
                <c:pt idx="2">
                  <c:v>-6.3081082269160604E-3</c:v>
                </c:pt>
                <c:pt idx="3">
                  <c:v>-9.8138338791568681E-3</c:v>
                </c:pt>
                <c:pt idx="4">
                  <c:v>-1.2682154867353891E-2</c:v>
                </c:pt>
                <c:pt idx="5">
                  <c:v>-9.835813350330791E-3</c:v>
                </c:pt>
                <c:pt idx="6">
                  <c:v>-8.582983493417148E-3</c:v>
                </c:pt>
                <c:pt idx="7">
                  <c:v>-5.5388267358287358E-3</c:v>
                </c:pt>
                <c:pt idx="8">
                  <c:v>-2.7144646899795589E-3</c:v>
                </c:pt>
                <c:pt idx="9">
                  <c:v>-5.6047651493505062E-4</c:v>
                </c:pt>
                <c:pt idx="10">
                  <c:v>4.2859968789150932E-4</c:v>
                </c:pt>
              </c:numCache>
            </c:numRef>
          </c:val>
          <c:smooth val="0"/>
          <c:extLst>
            <c:ext xmlns:c16="http://schemas.microsoft.com/office/drawing/2014/chart" uri="{C3380CC4-5D6E-409C-BE32-E72D297353CC}">
              <c16:uniqueId val="{00000008-F88C-41B6-A047-144D6A2D3182}"/>
            </c:ext>
          </c:extLst>
        </c:ser>
        <c:ser>
          <c:idx val="8"/>
          <c:order val="8"/>
          <c:tx>
            <c:v>Jul-81</c:v>
          </c:tx>
          <c:spPr>
            <a:ln w="25400" cap="rnd">
              <a:solidFill>
                <a:schemeClr val="accent5">
                  <a:lumMod val="75000"/>
                  <a:alpha val="99000"/>
                </a:schemeClr>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1'!$D$172:$D$200</c:f>
              <c:numCache>
                <c:formatCode>0.0%</c:formatCode>
                <c:ptCount val="29"/>
                <c:pt idx="0">
                  <c:v>0</c:v>
                </c:pt>
                <c:pt idx="1">
                  <c:v>-3.9300880994748964E-4</c:v>
                </c:pt>
                <c:pt idx="2">
                  <c:v>-1.3536970120413532E-3</c:v>
                </c:pt>
                <c:pt idx="3">
                  <c:v>-2.4126374166220893E-3</c:v>
                </c:pt>
                <c:pt idx="4">
                  <c:v>-4.6942718965950151E-3</c:v>
                </c:pt>
                <c:pt idx="5">
                  <c:v>-7.7073394395257696E-3</c:v>
                </c:pt>
                <c:pt idx="6">
                  <c:v>-1.1309920197377758E-2</c:v>
                </c:pt>
                <c:pt idx="7">
                  <c:v>-1.1331754020152619E-2</c:v>
                </c:pt>
                <c:pt idx="8">
                  <c:v>-1.2740035589131123E-2</c:v>
                </c:pt>
                <c:pt idx="9">
                  <c:v>-1.584043842316132E-2</c:v>
                </c:pt>
                <c:pt idx="10">
                  <c:v>-1.6309865612820822E-2</c:v>
                </c:pt>
                <c:pt idx="11">
                  <c:v>-1.8951758168578945E-2</c:v>
                </c:pt>
                <c:pt idx="12">
                  <c:v>-2.2707175685854959E-2</c:v>
                </c:pt>
                <c:pt idx="13">
                  <c:v>-2.4432047685068941E-2</c:v>
                </c:pt>
                <c:pt idx="14">
                  <c:v>-2.6397091734806387E-2</c:v>
                </c:pt>
                <c:pt idx="15">
                  <c:v>-2.9410159277737144E-2</c:v>
                </c:pt>
                <c:pt idx="16">
                  <c:v>-3.0731105555616204E-2</c:v>
                </c:pt>
                <c:pt idx="17">
                  <c:v>-3.0894859226427658E-2</c:v>
                </c:pt>
                <c:pt idx="18">
                  <c:v>-2.8504055632580429E-2</c:v>
                </c:pt>
                <c:pt idx="19">
                  <c:v>-2.9300990163862839E-2</c:v>
                </c:pt>
                <c:pt idx="20">
                  <c:v>-2.7412364493837403E-2</c:v>
                </c:pt>
                <c:pt idx="21">
                  <c:v>-2.442113077368151E-2</c:v>
                </c:pt>
                <c:pt idx="22">
                  <c:v>-2.1364395585201035E-2</c:v>
                </c:pt>
                <c:pt idx="23">
                  <c:v>-1.7248719992139824E-2</c:v>
                </c:pt>
                <c:pt idx="24">
                  <c:v>-1.2707284854968833E-2</c:v>
                </c:pt>
                <c:pt idx="25">
                  <c:v>-1.6069693562297354E-2</c:v>
                </c:pt>
                <c:pt idx="26">
                  <c:v>-3.8645866311503149E-3</c:v>
                </c:pt>
                <c:pt idx="27">
                  <c:v>-8.8426982238185177E-4</c:v>
                </c:pt>
                <c:pt idx="28">
                  <c:v>2.9912337201558935E-3</c:v>
                </c:pt>
              </c:numCache>
            </c:numRef>
          </c:val>
          <c:smooth val="0"/>
          <c:extLst>
            <c:ext xmlns:c16="http://schemas.microsoft.com/office/drawing/2014/chart" uri="{C3380CC4-5D6E-409C-BE32-E72D297353CC}">
              <c16:uniqueId val="{00000009-F88C-41B6-A047-144D6A2D3182}"/>
            </c:ext>
          </c:extLst>
        </c:ser>
        <c:ser>
          <c:idx val="9"/>
          <c:order val="9"/>
          <c:tx>
            <c:v>Jun-90</c:v>
          </c:tx>
          <c:spPr>
            <a:ln w="25400" cap="rnd">
              <a:solidFill>
                <a:schemeClr val="accent1"/>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1'!$D$204:$D$236</c:f>
              <c:numCache>
                <c:formatCode>0.0%</c:formatCode>
                <c:ptCount val="33"/>
                <c:pt idx="0">
                  <c:v>0</c:v>
                </c:pt>
                <c:pt idx="1">
                  <c:v>-2.9129041654529564E-4</c:v>
                </c:pt>
                <c:pt idx="2">
                  <c:v>-2.1846781240897175E-3</c:v>
                </c:pt>
                <c:pt idx="3">
                  <c:v>-3.0767550247596852E-3</c:v>
                </c:pt>
                <c:pt idx="4">
                  <c:v>-4.4512816778327991E-3</c:v>
                </c:pt>
                <c:pt idx="5">
                  <c:v>-5.8440139819399941E-3</c:v>
                </c:pt>
                <c:pt idx="6">
                  <c:v>-6.2809496067579374E-3</c:v>
                </c:pt>
                <c:pt idx="7">
                  <c:v>-7.2913632391494324E-3</c:v>
                </c:pt>
                <c:pt idx="8">
                  <c:v>-1.021337023011943E-2</c:v>
                </c:pt>
                <c:pt idx="9">
                  <c:v>-1.1669822312845907E-2</c:v>
                </c:pt>
                <c:pt idx="10">
                  <c:v>-1.358141567142441E-2</c:v>
                </c:pt>
                <c:pt idx="11">
                  <c:v>-1.4628240605884066E-2</c:v>
                </c:pt>
                <c:pt idx="12">
                  <c:v>-1.3854500436935625E-2</c:v>
                </c:pt>
                <c:pt idx="13">
                  <c:v>-1.4236819108651325E-2</c:v>
                </c:pt>
                <c:pt idx="14">
                  <c:v>-1.4072968249344597E-2</c:v>
                </c:pt>
                <c:pt idx="15">
                  <c:v>-1.3836294785901544E-2</c:v>
                </c:pt>
                <c:pt idx="16">
                  <c:v>-1.3645135450043694E-2</c:v>
                </c:pt>
                <c:pt idx="17">
                  <c:v>-1.4200407806583163E-2</c:v>
                </c:pt>
                <c:pt idx="18">
                  <c:v>-1.3909117390037867E-2</c:v>
                </c:pt>
                <c:pt idx="19">
                  <c:v>-1.3535901543839208E-2</c:v>
                </c:pt>
                <c:pt idx="20">
                  <c:v>-1.4063865423827556E-2</c:v>
                </c:pt>
                <c:pt idx="21">
                  <c:v>-1.357231284590737E-2</c:v>
                </c:pt>
                <c:pt idx="22">
                  <c:v>-1.2170477716283134E-2</c:v>
                </c:pt>
                <c:pt idx="23">
                  <c:v>-1.098711039906787E-2</c:v>
                </c:pt>
                <c:pt idx="24">
                  <c:v>-1.0386323914943199E-2</c:v>
                </c:pt>
                <c:pt idx="25">
                  <c:v>-9.6763035246140404E-3</c:v>
                </c:pt>
                <c:pt idx="26">
                  <c:v>-8.4747305563646954E-3</c:v>
                </c:pt>
                <c:pt idx="27">
                  <c:v>-8.1652344887853182E-3</c:v>
                </c:pt>
                <c:pt idx="28">
                  <c:v>-6.5267258957180307E-3</c:v>
                </c:pt>
                <c:pt idx="29">
                  <c:v>-5.316050101951646E-3</c:v>
                </c:pt>
                <c:pt idx="30">
                  <c:v>-3.2861200116516168E-3</c:v>
                </c:pt>
                <c:pt idx="31">
                  <c:v>-5.6437518205651037E-4</c:v>
                </c:pt>
                <c:pt idx="32">
                  <c:v>1.7113311972036119E-3</c:v>
                </c:pt>
              </c:numCache>
            </c:numRef>
          </c:val>
          <c:smooth val="0"/>
          <c:extLst>
            <c:ext xmlns:c16="http://schemas.microsoft.com/office/drawing/2014/chart" uri="{C3380CC4-5D6E-409C-BE32-E72D297353CC}">
              <c16:uniqueId val="{0000000A-F88C-41B6-A047-144D6A2D3182}"/>
            </c:ext>
          </c:extLst>
        </c:ser>
        <c:ser>
          <c:idx val="10"/>
          <c:order val="10"/>
          <c:tx>
            <c:v>Feb-01</c:v>
          </c:tx>
          <c:spPr>
            <a:ln w="25400" cap="rnd">
              <a:solidFill>
                <a:schemeClr val="accent5">
                  <a:lumMod val="50000"/>
                </a:schemeClr>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1'!$D$240:$D$288</c:f>
              <c:numCache>
                <c:formatCode>0.0%</c:formatCode>
                <c:ptCount val="49"/>
                <c:pt idx="0">
                  <c:v>0</c:v>
                </c:pt>
                <c:pt idx="1">
                  <c:v>-3.162912590651334E-4</c:v>
                </c:pt>
                <c:pt idx="2">
                  <c:v>-2.4550226298865117E-3</c:v>
                </c:pt>
                <c:pt idx="3">
                  <c:v>-2.8541520758496564E-3</c:v>
                </c:pt>
                <c:pt idx="4">
                  <c:v>-3.6900646890932233E-3</c:v>
                </c:pt>
                <c:pt idx="5">
                  <c:v>-4.6088154892348007E-3</c:v>
                </c:pt>
                <c:pt idx="6">
                  <c:v>-5.7308963844896789E-3</c:v>
                </c:pt>
                <c:pt idx="7">
                  <c:v>-7.6662976601977574E-3</c:v>
                </c:pt>
                <c:pt idx="8">
                  <c:v>-1.005354359171317E-2</c:v>
                </c:pt>
                <c:pt idx="9">
                  <c:v>-1.2403135801911302E-2</c:v>
                </c:pt>
                <c:pt idx="10">
                  <c:v>-1.3608054884064191E-2</c:v>
                </c:pt>
                <c:pt idx="11">
                  <c:v>-1.4587051638313414E-2</c:v>
                </c:pt>
                <c:pt idx="12">
                  <c:v>-1.546061797287426E-2</c:v>
                </c:pt>
                <c:pt idx="13">
                  <c:v>-1.5603702113879915E-2</c:v>
                </c:pt>
                <c:pt idx="14">
                  <c:v>-1.6311592074644738E-2</c:v>
                </c:pt>
                <c:pt idx="15">
                  <c:v>-1.6228753887746725E-2</c:v>
                </c:pt>
                <c:pt idx="16">
                  <c:v>-1.5852216674573948E-2</c:v>
                </c:pt>
                <c:pt idx="17">
                  <c:v>-1.6560106635338769E-2</c:v>
                </c:pt>
                <c:pt idx="18">
                  <c:v>-1.6582698868129138E-2</c:v>
                </c:pt>
                <c:pt idx="19">
                  <c:v>-1.7230342874786315E-2</c:v>
                </c:pt>
                <c:pt idx="20">
                  <c:v>-1.6273938353327459E-2</c:v>
                </c:pt>
                <c:pt idx="21">
                  <c:v>-1.6371838028752382E-2</c:v>
                </c:pt>
                <c:pt idx="22">
                  <c:v>-1.7448734458426526E-2</c:v>
                </c:pt>
                <c:pt idx="23">
                  <c:v>-1.6635414077973327E-2</c:v>
                </c:pt>
                <c:pt idx="24">
                  <c:v>-1.7659595297803282E-2</c:v>
                </c:pt>
                <c:pt idx="25">
                  <c:v>-1.9256113081655861E-2</c:v>
                </c:pt>
                <c:pt idx="26">
                  <c:v>-1.9670304016145914E-2</c:v>
                </c:pt>
                <c:pt idx="27">
                  <c:v>-1.9527219875140261E-2</c:v>
                </c:pt>
                <c:pt idx="28">
                  <c:v>-1.9542281363667171E-2</c:v>
                </c:pt>
                <c:pt idx="29">
                  <c:v>-1.956487359645754E-2</c:v>
                </c:pt>
                <c:pt idx="30">
                  <c:v>-1.988116485552267E-2</c:v>
                </c:pt>
                <c:pt idx="31">
                  <c:v>-1.9090436707859839E-2</c:v>
                </c:pt>
                <c:pt idx="32">
                  <c:v>-1.7584287855168728E-2</c:v>
                </c:pt>
                <c:pt idx="33">
                  <c:v>-1.7433672969899616E-2</c:v>
                </c:pt>
                <c:pt idx="34">
                  <c:v>-1.6575168123865683E-2</c:v>
                </c:pt>
                <c:pt idx="35">
                  <c:v>-1.5212103412180225E-2</c:v>
                </c:pt>
                <c:pt idx="36">
                  <c:v>-1.4790381733426715E-2</c:v>
                </c:pt>
                <c:pt idx="37">
                  <c:v>-1.2403135801911302E-2</c:v>
                </c:pt>
                <c:pt idx="38">
                  <c:v>-1.0377365595041758E-2</c:v>
                </c:pt>
                <c:pt idx="39">
                  <c:v>-8.2461649684838351E-3</c:v>
                </c:pt>
                <c:pt idx="40">
                  <c:v>-7.5006212864017355E-3</c:v>
                </c:pt>
                <c:pt idx="41">
                  <c:v>-7.0864303519116798E-3</c:v>
                </c:pt>
                <c:pt idx="42">
                  <c:v>-6.4161941124641344E-3</c:v>
                </c:pt>
                <c:pt idx="43">
                  <c:v>-5.2413980073650682E-3</c:v>
                </c:pt>
                <c:pt idx="44">
                  <c:v>-2.5755145381018006E-3</c:v>
                </c:pt>
                <c:pt idx="45">
                  <c:v>-2.1537928593482894E-3</c:v>
                </c:pt>
                <c:pt idx="46">
                  <c:v>-1.2425728034701669E-3</c:v>
                </c:pt>
                <c:pt idx="47">
                  <c:v>-1.1296116395183336E-4</c:v>
                </c:pt>
                <c:pt idx="48">
                  <c:v>1.8299708560197004E-3</c:v>
                </c:pt>
              </c:numCache>
            </c:numRef>
          </c:val>
          <c:smooth val="0"/>
          <c:extLst>
            <c:ext xmlns:c16="http://schemas.microsoft.com/office/drawing/2014/chart" uri="{C3380CC4-5D6E-409C-BE32-E72D297353CC}">
              <c16:uniqueId val="{0000000B-F88C-41B6-A047-144D6A2D3182}"/>
            </c:ext>
          </c:extLst>
        </c:ser>
        <c:ser>
          <c:idx val="11"/>
          <c:order val="11"/>
          <c:tx>
            <c:v>Jan-08</c:v>
          </c:tx>
          <c:spPr>
            <a:ln w="25400" cap="rnd">
              <a:solidFill>
                <a:schemeClr val="accent6">
                  <a:lumMod val="75000"/>
                </a:schemeClr>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1'!$D$292:$D$368</c:f>
              <c:numCache>
                <c:formatCode>0.0%</c:formatCode>
                <c:ptCount val="77"/>
                <c:pt idx="0">
                  <c:v>0</c:v>
                </c:pt>
                <c:pt idx="1">
                  <c:v>-5.7079687579026468E-4</c:v>
                </c:pt>
                <c:pt idx="2">
                  <c:v>-9.2483544431840351E-4</c:v>
                </c:pt>
                <c:pt idx="3">
                  <c:v>-2.6589019024154102E-3</c:v>
                </c:pt>
                <c:pt idx="4">
                  <c:v>-3.9377759152619523E-3</c:v>
                </c:pt>
                <c:pt idx="5">
                  <c:v>-5.1732982666560694E-3</c:v>
                </c:pt>
                <c:pt idx="6">
                  <c:v>-6.5894525407686252E-3</c:v>
                </c:pt>
                <c:pt idx="7">
                  <c:v>-8.5980795213976575E-3</c:v>
                </c:pt>
                <c:pt idx="8">
                  <c:v>-1.192170689941692E-2</c:v>
                </c:pt>
                <c:pt idx="9">
                  <c:v>-1.539706509251967E-2</c:v>
                </c:pt>
                <c:pt idx="10">
                  <c:v>-2.0649841405171853E-2</c:v>
                </c:pt>
                <c:pt idx="11">
                  <c:v>-2.5750886902740546E-2</c:v>
                </c:pt>
                <c:pt idx="12">
                  <c:v>-3.1415503999190769E-2</c:v>
                </c:pt>
                <c:pt idx="13">
                  <c:v>-3.6783884742382748E-2</c:v>
                </c:pt>
                <c:pt idx="14">
                  <c:v>-4.2564106269372771E-2</c:v>
                </c:pt>
                <c:pt idx="15">
                  <c:v>-4.7585673720945354E-2</c:v>
                </c:pt>
                <c:pt idx="16">
                  <c:v>-5.005671842373359E-2</c:v>
                </c:pt>
                <c:pt idx="17">
                  <c:v>-5.3430922740114017E-2</c:v>
                </c:pt>
                <c:pt idx="18">
                  <c:v>-5.5887516889084776E-2</c:v>
                </c:pt>
                <c:pt idx="19">
                  <c:v>-5.7209742563383743E-2</c:v>
                </c:pt>
                <c:pt idx="20">
                  <c:v>-5.8951034298389486E-2</c:v>
                </c:pt>
                <c:pt idx="21">
                  <c:v>-6.0388864403228257E-2</c:v>
                </c:pt>
                <c:pt idx="22">
                  <c:v>-6.0302161080323401E-2</c:v>
                </c:pt>
                <c:pt idx="23">
                  <c:v>-6.2245760568773796E-2</c:v>
                </c:pt>
                <c:pt idx="24">
                  <c:v>-6.2231310014956326E-2</c:v>
                </c:pt>
                <c:pt idx="25">
                  <c:v>-6.2896035490560179E-2</c:v>
                </c:pt>
                <c:pt idx="26">
                  <c:v>-6.1588260370078682E-2</c:v>
                </c:pt>
                <c:pt idx="27">
                  <c:v>-5.9919221404160311E-2</c:v>
                </c:pt>
                <c:pt idx="28">
                  <c:v>-5.601757187344205E-2</c:v>
                </c:pt>
                <c:pt idx="29">
                  <c:v>-5.7021885363756568E-2</c:v>
                </c:pt>
                <c:pt idx="30">
                  <c:v>-5.7628808624090519E-2</c:v>
                </c:pt>
                <c:pt idx="31">
                  <c:v>-5.7664935008634205E-2</c:v>
                </c:pt>
                <c:pt idx="32">
                  <c:v>-5.8134578007702144E-2</c:v>
                </c:pt>
                <c:pt idx="33">
                  <c:v>-5.6198203796160487E-2</c:v>
                </c:pt>
                <c:pt idx="34">
                  <c:v>-5.5295044182568295E-2</c:v>
                </c:pt>
                <c:pt idx="35">
                  <c:v>-5.4774824245139193E-2</c:v>
                </c:pt>
                <c:pt idx="36">
                  <c:v>-5.4637543983873181E-2</c:v>
                </c:pt>
                <c:pt idx="37">
                  <c:v>-5.310578527922083E-2</c:v>
                </c:pt>
                <c:pt idx="38">
                  <c:v>-5.1407845205667504E-2</c:v>
                </c:pt>
                <c:pt idx="39">
                  <c:v>-4.9139108256323921E-2</c:v>
                </c:pt>
                <c:pt idx="40">
                  <c:v>-4.8409355288541435E-2</c:v>
                </c:pt>
                <c:pt idx="41">
                  <c:v>-4.6704189938079378E-2</c:v>
                </c:pt>
                <c:pt idx="42">
                  <c:v>-4.6270673323555125E-2</c:v>
                </c:pt>
                <c:pt idx="43">
                  <c:v>-4.5360288433054195E-2</c:v>
                </c:pt>
                <c:pt idx="44">
                  <c:v>-4.3676798913318354E-2</c:v>
                </c:pt>
                <c:pt idx="45">
                  <c:v>-4.2202842423935898E-2</c:v>
                </c:pt>
                <c:pt idx="46">
                  <c:v>-4.1249105871982543E-2</c:v>
                </c:pt>
                <c:pt idx="47">
                  <c:v>-3.9789599936417563E-2</c:v>
                </c:pt>
                <c:pt idx="48">
                  <c:v>-3.7231851910724478E-2</c:v>
                </c:pt>
                <c:pt idx="49">
                  <c:v>-3.5338829360635246E-2</c:v>
                </c:pt>
                <c:pt idx="50">
                  <c:v>-3.3604762902538242E-2</c:v>
                </c:pt>
                <c:pt idx="51">
                  <c:v>-3.3012290196021761E-2</c:v>
                </c:pt>
                <c:pt idx="52">
                  <c:v>-3.2289762505148006E-2</c:v>
                </c:pt>
                <c:pt idx="53">
                  <c:v>-3.1762317290810173E-2</c:v>
                </c:pt>
                <c:pt idx="54">
                  <c:v>-3.0664075200682067E-2</c:v>
                </c:pt>
                <c:pt idx="55">
                  <c:v>-2.9421327572379211E-2</c:v>
                </c:pt>
                <c:pt idx="56">
                  <c:v>-2.8070200790445293E-2</c:v>
                </c:pt>
                <c:pt idx="57">
                  <c:v>-2.6921381761956027E-2</c:v>
                </c:pt>
                <c:pt idx="58">
                  <c:v>-2.5794238564192974E-2</c:v>
                </c:pt>
                <c:pt idx="59">
                  <c:v>-2.4067397383004705E-2</c:v>
                </c:pt>
                <c:pt idx="60">
                  <c:v>-2.2687369493435836E-2</c:v>
                </c:pt>
                <c:pt idx="61">
                  <c:v>-2.0678742512806804E-2</c:v>
                </c:pt>
                <c:pt idx="62">
                  <c:v>-1.9674429022492286E-2</c:v>
                </c:pt>
                <c:pt idx="63">
                  <c:v>-1.8294401132923421E-2</c:v>
                </c:pt>
                <c:pt idx="64">
                  <c:v>-1.6690389659183687E-2</c:v>
                </c:pt>
                <c:pt idx="65">
                  <c:v>-1.5382614538702195E-2</c:v>
                </c:pt>
                <c:pt idx="66">
                  <c:v>-1.4573383524923593E-2</c:v>
                </c:pt>
                <c:pt idx="67">
                  <c:v>-1.2824866513009112E-2</c:v>
                </c:pt>
                <c:pt idx="68">
                  <c:v>-1.1473739731075194E-2</c:v>
                </c:pt>
                <c:pt idx="69">
                  <c:v>-9.8480524266092492E-3</c:v>
                </c:pt>
                <c:pt idx="70">
                  <c:v>-7.9405793227025432E-3</c:v>
                </c:pt>
                <c:pt idx="71">
                  <c:v>-7.4420352159996535E-3</c:v>
                </c:pt>
                <c:pt idx="72">
                  <c:v>-6.1776117569705856E-3</c:v>
                </c:pt>
                <c:pt idx="73">
                  <c:v>-4.9782157901201562E-3</c:v>
                </c:pt>
                <c:pt idx="74">
                  <c:v>-3.1429954553008244E-3</c:v>
                </c:pt>
                <c:pt idx="75">
                  <c:v>-7.9478045996112803E-4</c:v>
                </c:pt>
                <c:pt idx="76">
                  <c:v>7.8032990614365291E-4</c:v>
                </c:pt>
              </c:numCache>
            </c:numRef>
          </c:val>
          <c:smooth val="0"/>
          <c:extLst>
            <c:ext xmlns:c16="http://schemas.microsoft.com/office/drawing/2014/chart" uri="{C3380CC4-5D6E-409C-BE32-E72D297353CC}">
              <c16:uniqueId val="{0000000C-F88C-41B6-A047-144D6A2D3182}"/>
            </c:ext>
          </c:extLst>
        </c:ser>
        <c:ser>
          <c:idx val="12"/>
          <c:order val="12"/>
          <c:tx>
            <c:v>Feb-20</c:v>
          </c:tx>
          <c:spPr>
            <a:ln w="25400" cap="rnd">
              <a:solidFill>
                <a:srgbClr val="D70002"/>
              </a:solidFill>
              <a:round/>
            </a:ln>
            <a:effectLst/>
          </c:spPr>
          <c:marker>
            <c:symbol val="none"/>
          </c:marker>
          <c:cat>
            <c:numRef>
              <c:f>'[August Blog Figures.xlsx]Figure 1'!$A$292:$A$368</c:f>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f>'[August Blog Figures.xlsx]Figure 1'!$D$378:$D$396</c:f>
              <c:numCache>
                <c:formatCode>0.0%</c:formatCode>
                <c:ptCount val="19"/>
                <c:pt idx="0">
                  <c:v>0</c:v>
                </c:pt>
                <c:pt idx="1">
                  <c:v>-1.1034401368973859E-2</c:v>
                </c:pt>
                <c:pt idx="2">
                  <c:v>-0.14661395330540311</c:v>
                </c:pt>
                <c:pt idx="3">
                  <c:v>-0.1280397054870413</c:v>
                </c:pt>
                <c:pt idx="4">
                  <c:v>-9.6267448188142118E-2</c:v>
                </c:pt>
                <c:pt idx="5">
                  <c:v>-8.4951122125843312E-2</c:v>
                </c:pt>
                <c:pt idx="6">
                  <c:v>-7.4572359578555361E-2</c:v>
                </c:pt>
                <c:pt idx="7">
                  <c:v>-6.9877985615284258E-2</c:v>
                </c:pt>
                <c:pt idx="8">
                  <c:v>-6.541964162782006E-2</c:v>
                </c:pt>
                <c:pt idx="9">
                  <c:v>-6.3688755138569267E-2</c:v>
                </c:pt>
                <c:pt idx="10">
                  <c:v>-6.569500993292815E-2</c:v>
                </c:pt>
                <c:pt idx="11">
                  <c:v>-6.4167371478399973E-2</c:v>
                </c:pt>
                <c:pt idx="12">
                  <c:v>-6.0653147394163505E-2</c:v>
                </c:pt>
                <c:pt idx="13">
                  <c:v>-5.5506382643929111E-2</c:v>
                </c:pt>
                <c:pt idx="14">
                  <c:v>-5.3742714213594014E-2</c:v>
                </c:pt>
                <c:pt idx="15">
                  <c:v>-4.9717091848442529E-2</c:v>
                </c:pt>
                <c:pt idx="16">
                  <c:v>-4.3409846383824079E-2</c:v>
                </c:pt>
                <c:pt idx="17">
                  <c:v>-3.6505969591471447E-2</c:v>
                </c:pt>
                <c:pt idx="18">
                  <c:v>-3.4965218360509566E-2</c:v>
                </c:pt>
              </c:numCache>
            </c:numRef>
          </c:val>
          <c:smooth val="0"/>
          <c:extLst>
            <c:ext xmlns:c16="http://schemas.microsoft.com/office/drawing/2014/chart" uri="{C3380CC4-5D6E-409C-BE32-E72D297353CC}">
              <c16:uniqueId val="{0000000D-F88C-41B6-A047-144D6A2D3182}"/>
            </c:ext>
          </c:extLst>
        </c:ser>
        <c:dLbls>
          <c:showLegendKey val="0"/>
          <c:showVal val="0"/>
          <c:showCatName val="0"/>
          <c:showSerName val="0"/>
          <c:showPercent val="0"/>
          <c:showBubbleSize val="0"/>
        </c:dLbls>
        <c:smooth val="0"/>
        <c:axId val="889444912"/>
        <c:axId val="889446544"/>
        <c:extLst>
          <c:ext xmlns:c15="http://schemas.microsoft.com/office/drawing/2012/chart" uri="{02D57815-91ED-43cb-92C2-25804820EDAC}">
            <c15:filteredLineSeries>
              <c15:ser>
                <c:idx val="0"/>
                <c:order val="0"/>
                <c:tx>
                  <c:v>Feb-45</c:v>
                </c:tx>
                <c:spPr>
                  <a:ln w="25400" cap="rnd">
                    <a:solidFill>
                      <a:schemeClr val="accent1">
                        <a:lumMod val="20000"/>
                        <a:lumOff val="80000"/>
                      </a:schemeClr>
                    </a:solidFill>
                    <a:round/>
                  </a:ln>
                  <a:effectLst/>
                </c:spPr>
                <c:marker>
                  <c:symbol val="none"/>
                </c:marker>
                <c:cat>
                  <c:numRef>
                    <c:extLst>
                      <c:ext uri="{02D57815-91ED-43cb-92C2-25804820EDAC}">
                        <c15:formulaRef>
                          <c15:sqref>'[August Blog Figures.xlsx]Figure 1'!$A$292:$A$368</c15:sqref>
                        </c15:formulaRef>
                      </c:ext>
                    </c:extLst>
                    <c:numCache>
                      <c:formatCode>@</c:formatCode>
                      <c:ptCount val="7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numCache>
                  </c:numRef>
                </c:cat>
                <c:val>
                  <c:numRef>
                    <c:extLst>
                      <c:ext uri="{02D57815-91ED-43cb-92C2-25804820EDAC}">
                        <c15:formulaRef>
                          <c15:sqref>'[August Blog Figures.xlsx]Figure 1'!$D$23:$D$40</c15:sqref>
                        </c15:formulaRef>
                      </c:ext>
                    </c:extLst>
                    <c:numCache>
                      <c:formatCode>0.0%</c:formatCode>
                      <c:ptCount val="18"/>
                      <c:pt idx="0">
                        <c:v>0</c:v>
                      </c:pt>
                      <c:pt idx="1">
                        <c:v>-2.362937680502184E-3</c:v>
                      </c:pt>
                      <c:pt idx="2">
                        <c:v>-1.0764493877843282E-2</c:v>
                      </c:pt>
                      <c:pt idx="3">
                        <c:v>-1.4153758025634294E-2</c:v>
                      </c:pt>
                      <c:pt idx="4">
                        <c:v>-1.7853306919349835E-2</c:v>
                      </c:pt>
                      <c:pt idx="5">
                        <c:v>-2.4417022698522566E-2</c:v>
                      </c:pt>
                      <c:pt idx="6">
                        <c:v>-3.415519010907702E-2</c:v>
                      </c:pt>
                      <c:pt idx="7">
                        <c:v>-8.0912714514165693E-2</c:v>
                      </c:pt>
                      <c:pt idx="8">
                        <c:v>-7.8692985177936367E-2</c:v>
                      </c:pt>
                      <c:pt idx="9">
                        <c:v>-6.9241234455927628E-2</c:v>
                      </c:pt>
                      <c:pt idx="10">
                        <c:v>-6.6520275914743299E-2</c:v>
                      </c:pt>
                      <c:pt idx="11">
                        <c:v>-4.9359142659378956E-2</c:v>
                      </c:pt>
                      <c:pt idx="12">
                        <c:v>-6.3321956225982773E-2</c:v>
                      </c:pt>
                      <c:pt idx="13">
                        <c:v>-4.0623433658734519E-2</c:v>
                      </c:pt>
                      <c:pt idx="14">
                        <c:v>-2.3486168460748979E-2</c:v>
                      </c:pt>
                      <c:pt idx="15">
                        <c:v>-1.3079695443587846E-2</c:v>
                      </c:pt>
                      <c:pt idx="16">
                        <c:v>-3.8666252953672101E-3</c:v>
                      </c:pt>
                      <c:pt idx="17">
                        <c:v>6.110222688975344E-3</c:v>
                      </c:pt>
                    </c:numCache>
                  </c:numRef>
                </c:val>
                <c:smooth val="0"/>
                <c:extLst>
                  <c:ext xmlns:c16="http://schemas.microsoft.com/office/drawing/2014/chart" uri="{C3380CC4-5D6E-409C-BE32-E72D297353CC}">
                    <c16:uniqueId val="{0000000E-F88C-41B6-A047-144D6A2D3182}"/>
                  </c:ext>
                </c:extLst>
              </c15:ser>
            </c15:filteredLineSeries>
          </c:ext>
        </c:extLst>
      </c:lineChart>
      <c:catAx>
        <c:axId val="88944491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Months</a:t>
                </a:r>
                <a:r>
                  <a:rPr lang="en-US" sz="1200" b="1" baseline="0"/>
                  <a:t> since employment peak</a:t>
                </a:r>
              </a:p>
            </c:rich>
          </c:tx>
          <c:layout>
            <c:manualLayout>
              <c:xMode val="edge"/>
              <c:yMode val="edge"/>
              <c:x val="0.33451673527580311"/>
              <c:y val="0.8956694240162462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low"/>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89446544"/>
        <c:crossesAt val="0"/>
        <c:auto val="1"/>
        <c:lblAlgn val="ctr"/>
        <c:lblOffset val="100"/>
        <c:tickLblSkip val="10"/>
        <c:tickMarkSkip val="1"/>
        <c:noMultiLvlLbl val="0"/>
      </c:catAx>
      <c:valAx>
        <c:axId val="889446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Percent difference</a:t>
                </a:r>
                <a:r>
                  <a:rPr lang="en-US" sz="1400" b="1" baseline="0"/>
                  <a:t> in number of jobs since peak</a:t>
                </a:r>
                <a:endParaRPr lang="en-US" sz="1400" b="1"/>
              </a:p>
            </c:rich>
          </c:tx>
          <c:layout>
            <c:manualLayout>
              <c:xMode val="edge"/>
              <c:yMode val="edge"/>
              <c:x val="3.294121403890387E-2"/>
              <c:y val="0.1261008577387559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28575">
            <a:solidFill>
              <a:schemeClr val="tx1">
                <a:lumMod val="75000"/>
                <a:lumOff val="25000"/>
              </a:schemeClr>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89444912"/>
        <c:crosses val="autoZero"/>
        <c:crossBetween val="midCat"/>
        <c:majorUnit val="2.0000000000000004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75358163636824E-2"/>
          <c:y val="0.14864712008966804"/>
          <c:w val="0.90774044960476696"/>
          <c:h val="0.69382688534690862"/>
        </c:manualLayout>
      </c:layout>
      <c:lineChart>
        <c:grouping val="standard"/>
        <c:varyColors val="0"/>
        <c:ser>
          <c:idx val="1"/>
          <c:order val="0"/>
          <c:tx>
            <c:strRef>
              <c:f>'[July Figure 4 (Updated Misclassification UR chart).xlsx]UR chart'!$D$4</c:f>
              <c:strCache>
                <c:ptCount val="1"/>
                <c:pt idx="0">
                  <c:v>Official unemployment rate plus maximum impact of misclassifications</c:v>
                </c:pt>
              </c:strCache>
            </c:strRef>
          </c:tx>
          <c:spPr>
            <a:ln w="28575" cap="rnd">
              <a:solidFill>
                <a:schemeClr val="accent2"/>
              </a:solidFill>
              <a:prstDash val="sysDash"/>
              <a:round/>
            </a:ln>
            <a:effectLst/>
          </c:spPr>
          <c:marker>
            <c:symbol val="square"/>
            <c:size val="5"/>
            <c:spPr>
              <a:solidFill>
                <a:schemeClr val="accent2"/>
              </a:solidFill>
              <a:ln w="9525">
                <a:solidFill>
                  <a:schemeClr val="accent2"/>
                </a:solidFill>
              </a:ln>
              <a:effectLst/>
            </c:spPr>
          </c:marker>
          <c:dLbls>
            <c:dLbl>
              <c:idx val="1"/>
              <c:layout>
                <c:manualLayout>
                  <c:x val="-1.675977407883197E-2"/>
                  <c:y val="4.17754569190600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D09-411D-A8ED-781235A2189D}"/>
                </c:ext>
              </c:extLst>
            </c:dLbl>
            <c:dLbl>
              <c:idx val="2"/>
              <c:layout>
                <c:manualLayout>
                  <c:x val="-5.9590307835846887E-2"/>
                  <c:y val="-5.22193211488251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D09-411D-A8ED-781235A2189D}"/>
                </c:ext>
              </c:extLst>
            </c:dLbl>
            <c:dLbl>
              <c:idx val="3"/>
              <c:layout>
                <c:manualLayout>
                  <c:x val="0"/>
                  <c:y val="-4.17754569190600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D09-411D-A8ED-781235A2189D}"/>
                </c:ext>
              </c:extLst>
            </c:dLbl>
            <c:dLbl>
              <c:idx val="5"/>
              <c:layout>
                <c:manualLayout>
                  <c:x val="-1.3655954457630375E-16"/>
                  <c:y val="-4.17754569190601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D09-411D-A8ED-781235A2189D}"/>
                </c:ext>
              </c:extLst>
            </c:dLbl>
            <c:dLbl>
              <c:idx val="6"/>
              <c:layout>
                <c:manualLayout>
                  <c:x val="-1.6759774078832005E-2"/>
                  <c:y val="-4.87380330722367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D09-411D-A8ED-781235A2189D}"/>
                </c:ext>
              </c:extLst>
            </c:dLbl>
            <c:dLbl>
              <c:idx val="7"/>
              <c:layout>
                <c:manualLayout>
                  <c:x val="-1.8621971198702152E-3"/>
                  <c:y val="-5.22193211488251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D09-411D-A8ED-781235A2189D}"/>
                </c:ext>
              </c:extLst>
            </c:dLbl>
            <c:dLbl>
              <c:idx val="8"/>
              <c:layout>
                <c:manualLayout>
                  <c:x val="0"/>
                  <c:y val="-4.87380330722367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D09-411D-A8ED-781235A2189D}"/>
                </c:ext>
              </c:extLst>
            </c:dLbl>
            <c:dLbl>
              <c:idx val="9"/>
              <c:layout>
                <c:manualLayout>
                  <c:x val="-2.234636543844272E-2"/>
                  <c:y val="-4.87380330722367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D09-411D-A8ED-781235A2189D}"/>
                </c:ext>
              </c:extLst>
            </c:dLbl>
            <c:dLbl>
              <c:idx val="10"/>
              <c:layout>
                <c:manualLayout>
                  <c:x val="-1.3035379839091506E-2"/>
                  <c:y val="-3.82941688424717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D09-411D-A8ED-781235A2189D}"/>
                </c:ext>
              </c:extLst>
            </c:dLbl>
            <c:dLbl>
              <c:idx val="11"/>
              <c:layout>
                <c:manualLayout>
                  <c:x val="-2.4208562558312934E-2"/>
                  <c:y val="-4.52567449956483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D09-411D-A8ED-781235A2189D}"/>
                </c:ext>
              </c:extLst>
            </c:dLbl>
            <c:dLbl>
              <c:idx val="12"/>
              <c:layout>
                <c:manualLayout>
                  <c:x val="-1.862197119870215E-2"/>
                  <c:y val="-4.52567449956483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D09-411D-A8ED-781235A2189D}"/>
                </c:ext>
              </c:extLst>
            </c:dLbl>
            <c:dLbl>
              <c:idx val="13"/>
              <c:layout>
                <c:manualLayout>
                  <c:x val="-1.6042380178895189E-3"/>
                  <c:y val="-3.42385582781151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D09-411D-A8ED-781235A2189D}"/>
                </c:ext>
              </c:extLst>
            </c:dLbl>
            <c:dLbl>
              <c:idx val="14"/>
              <c:layout>
                <c:manualLayout>
                  <c:x val="-6.4272677450648496E-3"/>
                  <c:y val="-4.52754900450584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D09-411D-A8ED-781235A2189D}"/>
                </c:ext>
              </c:extLst>
            </c:dLbl>
            <c:dLbl>
              <c:idx val="15"/>
              <c:layout>
                <c:manualLayout>
                  <c:x val="-1.6068443979964967E-3"/>
                  <c:y val="-4.51529266518260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D09-411D-A8ED-781235A2189D}"/>
                </c:ext>
              </c:extLst>
            </c:dLbl>
            <c:dLbl>
              <c:idx val="16"/>
              <c:layout>
                <c:manualLayout>
                  <c:x val="-6.4273775919856339E-3"/>
                  <c:y val="-4.51529266518261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D09-411D-A8ED-781235A2189D}"/>
                </c:ext>
              </c:extLst>
            </c:dLbl>
            <c:dLbl>
              <c:idx val="17"/>
              <c:layout>
                <c:manualLayout>
                  <c:x val="-8.0725404844262817E-3"/>
                  <c:y val="-4.13888489967495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D09-411D-A8ED-781235A2189D}"/>
                </c:ext>
              </c:extLst>
            </c:dLbl>
            <c:dLbl>
              <c:idx val="18"/>
              <c:layout>
                <c:manualLayout>
                  <c:x val="-8.0064051240992789E-3"/>
                  <c:y val="-3.60838728832942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ED09-411D-A8ED-781235A218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'[July Figure 4 (Updated Misclassification UR chart).xlsx]UR chart'!$A$5:$A$23</c:f>
              <c:strCache>
                <c:ptCount val="19"/>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strCache>
            </c:strRef>
          </c:cat>
          <c:val>
            <c:numRef>
              <c:f>'[July Figure 4 (Updated Misclassification UR chart).xlsx]UR chart'!$I$5:$I$23</c:f>
              <c:numCache>
                <c:formatCode>0.0%</c:formatCode>
                <c:ptCount val="19"/>
                <c:pt idx="1">
                  <c:v>3.5000000000000003E-2</c:v>
                </c:pt>
                <c:pt idx="2">
                  <c:v>5.2999999999999999E-2</c:v>
                </c:pt>
                <c:pt idx="3">
                  <c:v>0.19500000000000001</c:v>
                </c:pt>
                <c:pt idx="4">
                  <c:v>0.16399999999999998</c:v>
                </c:pt>
                <c:pt idx="5">
                  <c:v>0.12299999999999998</c:v>
                </c:pt>
                <c:pt idx="6">
                  <c:v>0.111</c:v>
                </c:pt>
                <c:pt idx="7">
                  <c:v>9.0999999999999998E-2</c:v>
                </c:pt>
                <c:pt idx="8">
                  <c:v>8.3000000000000004E-2</c:v>
                </c:pt>
                <c:pt idx="9">
                  <c:v>7.2000000000000008E-2</c:v>
                </c:pt>
                <c:pt idx="10">
                  <c:v>7.1000000000000008E-2</c:v>
                </c:pt>
                <c:pt idx="11">
                  <c:v>7.2999999999999995E-2</c:v>
                </c:pt>
                <c:pt idx="12">
                  <c:v>6.8999999999999992E-2</c:v>
                </c:pt>
                <c:pt idx="13">
                  <c:v>6.7000000000000004E-2</c:v>
                </c:pt>
                <c:pt idx="14">
                  <c:v>6.4000000000000001E-2</c:v>
                </c:pt>
                <c:pt idx="15">
                  <c:v>6.4000000000000001E-2</c:v>
                </c:pt>
                <c:pt idx="16">
                  <c:v>6.0999999999999999E-2</c:v>
                </c:pt>
                <c:pt idx="17">
                  <c:v>6.0999999999999999E-2</c:v>
                </c:pt>
                <c:pt idx="18">
                  <c:v>5.7000000000000002E-2</c:v>
                </c:pt>
              </c:numCache>
            </c:numRef>
          </c:val>
          <c:smooth val="0"/>
          <c:extLst>
            <c:ext xmlns:c16="http://schemas.microsoft.com/office/drawing/2014/chart" uri="{C3380CC4-5D6E-409C-BE32-E72D297353CC}">
              <c16:uniqueId val="{00000011-ED09-411D-A8ED-781235A2189D}"/>
            </c:ext>
          </c:extLst>
        </c:ser>
        <c:ser>
          <c:idx val="0"/>
          <c:order val="1"/>
          <c:tx>
            <c:strRef>
              <c:f>'[July Figure 4 (Updated Misclassification UR chart).xlsx]UR chart'!$B$4</c:f>
              <c:strCache>
                <c:ptCount val="1"/>
                <c:pt idx="0">
                  <c:v>Official unemployment rate</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0"/>
                  <c:y val="2.78503046127065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ED09-411D-A8ED-781235A2189D}"/>
                </c:ext>
              </c:extLst>
            </c:dLbl>
            <c:dLbl>
              <c:idx val="1"/>
              <c:delete val="1"/>
              <c:extLst>
                <c:ext xmlns:c15="http://schemas.microsoft.com/office/drawing/2012/chart" uri="{CE6537A1-D6FC-4f65-9D91-7224C49458BB}"/>
                <c:ext xmlns:c16="http://schemas.microsoft.com/office/drawing/2014/chart" uri="{C3380CC4-5D6E-409C-BE32-E72D297353CC}">
                  <c16:uniqueId val="{00000013-ED09-411D-A8ED-781235A2189D}"/>
                </c:ext>
              </c:extLst>
            </c:dLbl>
            <c:dLbl>
              <c:idx val="3"/>
              <c:layout>
                <c:manualLayout>
                  <c:x val="-3.7243942397404304E-3"/>
                  <c:y val="-4.87380330722367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ED09-411D-A8ED-781235A2189D}"/>
                </c:ext>
              </c:extLst>
            </c:dLbl>
            <c:dLbl>
              <c:idx val="4"/>
              <c:layout>
                <c:manualLayout>
                  <c:x val="-4.6554927996755376E-2"/>
                  <c:y val="4.52567449956483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ED09-411D-A8ED-781235A2189D}"/>
                </c:ext>
              </c:extLst>
            </c:dLbl>
            <c:dLbl>
              <c:idx val="5"/>
              <c:layout>
                <c:manualLayout>
                  <c:x val="-2.4208562558312864E-2"/>
                  <c:y val="5.57006092254133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ED09-411D-A8ED-781235A2189D}"/>
                </c:ext>
              </c:extLst>
            </c:dLbl>
            <c:dLbl>
              <c:idx val="6"/>
              <c:layout>
                <c:manualLayout>
                  <c:x val="-1.4897576958961722E-2"/>
                  <c:y val="4.52567449956483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ED09-411D-A8ED-781235A2189D}"/>
                </c:ext>
              </c:extLst>
            </c:dLbl>
            <c:dLbl>
              <c:idx val="7"/>
              <c:layout>
                <c:manualLayout>
                  <c:x val="0"/>
                  <c:y val="3.48128807658834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ED09-411D-A8ED-781235A2189D}"/>
                </c:ext>
              </c:extLst>
            </c:dLbl>
            <c:dLbl>
              <c:idx val="8"/>
              <c:layout>
                <c:manualLayout>
                  <c:x val="-3.7243942397404304E-3"/>
                  <c:y val="3.82941688424717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ED09-411D-A8ED-781235A2189D}"/>
                </c:ext>
              </c:extLst>
            </c:dLbl>
            <c:dLbl>
              <c:idx val="9"/>
              <c:layout>
                <c:manualLayout>
                  <c:x val="-3.3519548157663871E-2"/>
                  <c:y val="5.22193211488250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ED09-411D-A8ED-781235A2189D}"/>
                </c:ext>
              </c:extLst>
            </c:dLbl>
            <c:dLbl>
              <c:idx val="10"/>
              <c:layout>
                <c:manualLayout>
                  <c:x val="-2.0484168318572367E-2"/>
                  <c:y val="5.22193211488250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ED09-411D-A8ED-781235A2189D}"/>
                </c:ext>
              </c:extLst>
            </c:dLbl>
            <c:dLbl>
              <c:idx val="11"/>
              <c:layout>
                <c:manualLayout>
                  <c:x val="-2.7932956798053226E-2"/>
                  <c:y val="5.22193211488250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ED09-411D-A8ED-781235A2189D}"/>
                </c:ext>
              </c:extLst>
            </c:dLbl>
            <c:dLbl>
              <c:idx val="12"/>
              <c:layout>
                <c:manualLayout>
                  <c:x val="-3.1657351037793657E-2"/>
                  <c:y val="6.26631853785900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ED09-411D-A8ED-781235A2189D}"/>
                </c:ext>
              </c:extLst>
            </c:dLbl>
            <c:dLbl>
              <c:idx val="13"/>
              <c:layout>
                <c:manualLayout>
                  <c:x val="-1.1764276229266058E-16"/>
                  <c:y val="4.56514110374867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ED09-411D-A8ED-781235A2189D}"/>
                </c:ext>
              </c:extLst>
            </c:dLbl>
            <c:dLbl>
              <c:idx val="14"/>
              <c:layout>
                <c:manualLayout>
                  <c:x val="-1.6042380178895189E-3"/>
                  <c:y val="5.13578374171725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ED09-411D-A8ED-781235A2189D}"/>
                </c:ext>
              </c:extLst>
            </c:dLbl>
            <c:dLbl>
              <c:idx val="15"/>
              <c:layout>
                <c:manualLayout>
                  <c:x val="-3.2371191016407055E-3"/>
                  <c:y val="3.77176072918575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ED09-411D-A8ED-781235A2189D}"/>
                </c:ext>
              </c:extLst>
            </c:dLbl>
            <c:dLbl>
              <c:idx val="16"/>
              <c:layout>
                <c:manualLayout>
                  <c:x val="-9.6410663879785089E-3"/>
                  <c:y val="5.07970424833043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ED09-411D-A8ED-781235A2189D}"/>
                </c:ext>
              </c:extLst>
            </c:dLbl>
            <c:dLbl>
              <c:idx val="17"/>
              <c:layout>
                <c:manualLayout>
                  <c:x val="-6.4580323875409297E-3"/>
                  <c:y val="3.86295923969662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ED09-411D-A8ED-781235A2189D}"/>
                </c:ext>
              </c:extLst>
            </c:dLbl>
            <c:dLbl>
              <c:idx val="18"/>
              <c:layout>
                <c:manualLayout>
                  <c:x val="-1.6012810248198676E-2"/>
                  <c:y val="3.8661292374958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ED09-411D-A8ED-781235A218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'[July Figure 4 (Updated Misclassification UR chart).xlsx]UR chart'!$A$5:$A$23</c:f>
              <c:strCache>
                <c:ptCount val="19"/>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strCache>
            </c:strRef>
          </c:cat>
          <c:val>
            <c:numRef>
              <c:f>'[July Figure 4 (Updated Misclassification UR chart).xlsx]UR chart'!$H$5:$H$23</c:f>
              <c:numCache>
                <c:formatCode>0.0%</c:formatCode>
                <c:ptCount val="19"/>
                <c:pt idx="0">
                  <c:v>3.6000000000000004E-2</c:v>
                </c:pt>
                <c:pt idx="1">
                  <c:v>3.5000000000000003E-2</c:v>
                </c:pt>
                <c:pt idx="2">
                  <c:v>4.4000000000000004E-2</c:v>
                </c:pt>
                <c:pt idx="3">
                  <c:v>0.14699999999999999</c:v>
                </c:pt>
                <c:pt idx="4">
                  <c:v>0.13300000000000001</c:v>
                </c:pt>
                <c:pt idx="5">
                  <c:v>0.111</c:v>
                </c:pt>
                <c:pt idx="6">
                  <c:v>0.10199999999999999</c:v>
                </c:pt>
                <c:pt idx="7">
                  <c:v>8.4000000000000005E-2</c:v>
                </c:pt>
                <c:pt idx="8">
                  <c:v>7.9000000000000001E-2</c:v>
                </c:pt>
                <c:pt idx="9">
                  <c:v>6.9000000000000006E-2</c:v>
                </c:pt>
                <c:pt idx="10">
                  <c:v>6.7000000000000004E-2</c:v>
                </c:pt>
                <c:pt idx="11">
                  <c:v>6.7000000000000004E-2</c:v>
                </c:pt>
                <c:pt idx="12">
                  <c:v>6.3E-2</c:v>
                </c:pt>
                <c:pt idx="13">
                  <c:v>6.2E-2</c:v>
                </c:pt>
                <c:pt idx="14">
                  <c:v>0.06</c:v>
                </c:pt>
                <c:pt idx="15">
                  <c:v>6.0999999999999999E-2</c:v>
                </c:pt>
                <c:pt idx="16">
                  <c:v>5.7999999999999996E-2</c:v>
                </c:pt>
                <c:pt idx="17">
                  <c:v>5.9000000000000004E-2</c:v>
                </c:pt>
                <c:pt idx="18">
                  <c:v>5.4000000000000006E-2</c:v>
                </c:pt>
              </c:numCache>
            </c:numRef>
          </c:val>
          <c:smooth val="0"/>
          <c:extLst>
            <c:ext xmlns:c16="http://schemas.microsoft.com/office/drawing/2014/chart" uri="{C3380CC4-5D6E-409C-BE32-E72D297353CC}">
              <c16:uniqueId val="{00000024-ED09-411D-A8ED-781235A2189D}"/>
            </c:ext>
          </c:extLst>
        </c:ser>
        <c:dLbls>
          <c:showLegendKey val="0"/>
          <c:showVal val="0"/>
          <c:showCatName val="0"/>
          <c:showSerName val="0"/>
          <c:showPercent val="0"/>
          <c:showBubbleSize val="0"/>
        </c:dLbls>
        <c:marker val="1"/>
        <c:smooth val="0"/>
        <c:axId val="470107424"/>
        <c:axId val="470108408"/>
      </c:lineChart>
      <c:catAx>
        <c:axId val="4701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0108408"/>
        <c:crosses val="autoZero"/>
        <c:auto val="1"/>
        <c:lblAlgn val="ctr"/>
        <c:lblOffset val="100"/>
        <c:noMultiLvlLbl val="0"/>
      </c:catAx>
      <c:valAx>
        <c:axId val="470108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010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Millions of workers</a:t>
            </a:r>
          </a:p>
        </c:rich>
      </c:tx>
      <c:layout>
        <c:manualLayout>
          <c:xMode val="edge"/>
          <c:yMode val="edge"/>
          <c:x val="2.4763779527559038E-2"/>
          <c:y val="2.696629213483146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06203235583675E-2"/>
          <c:y val="8.7930329950871425E-2"/>
          <c:w val="0.91506725402289801"/>
          <c:h val="0.61418060669573959"/>
        </c:manualLayout>
      </c:layout>
      <c:areaChart>
        <c:grouping val="stacked"/>
        <c:varyColors val="0"/>
        <c:ser>
          <c:idx val="0"/>
          <c:order val="0"/>
          <c:tx>
            <c:strRef>
              <c:f>'[August Blog Figures.xlsx]Figure 9'!$A$9</c:f>
              <c:strCache>
                <c:ptCount val="1"/>
                <c:pt idx="0">
                  <c:v>Employed workers not at work</c:v>
                </c:pt>
              </c:strCache>
            </c:strRef>
          </c:tx>
          <c:spPr>
            <a:solidFill>
              <a:schemeClr val="accent1"/>
            </a:solidFill>
            <a:ln w="25400">
              <a:noFill/>
            </a:ln>
            <a:effectLst/>
          </c:spPr>
          <c:cat>
            <c:strLit>
              <c:ptCount val="17"/>
              <c:pt idx="0">
                <c:v>March</c:v>
              </c:pt>
              <c:pt idx="1">
                <c:v> April</c:v>
              </c:pt>
              <c:pt idx="2">
                <c:v> May</c:v>
              </c:pt>
              <c:pt idx="3">
                <c:v> June</c:v>
              </c:pt>
              <c:pt idx="4">
                <c:v> July</c:v>
              </c:pt>
              <c:pt idx="5">
                <c:v> August</c:v>
              </c:pt>
              <c:pt idx="6">
                <c:v> September</c:v>
              </c:pt>
              <c:pt idx="7">
                <c:v> October</c:v>
              </c:pt>
              <c:pt idx="8">
                <c:v> December</c:v>
              </c:pt>
              <c:pt idx="9">
                <c:v> January</c:v>
              </c:pt>
              <c:pt idx="10">
                <c:v>February</c:v>
              </c:pt>
              <c:pt idx="11">
                <c:v>March</c:v>
              </c:pt>
              <c:pt idx="12">
                <c:v>April</c:v>
              </c:pt>
              <c:pt idx="13">
                <c:v>May</c:v>
              </c:pt>
              <c:pt idx="14">
                <c:v>June</c:v>
              </c:pt>
              <c:pt idx="15">
                <c:v>July</c:v>
              </c:pt>
              <c:pt idx="16">
                <c:v>August</c:v>
              </c:pt>
            </c:strLit>
          </c:cat>
          <c:val>
            <c:numRef>
              <c:f>'[August Blog Figures.xlsx]Figure 9'!$C$9:$S$9</c:f>
              <c:numCache>
                <c:formatCode>#,##0.0</c:formatCode>
                <c:ptCount val="17"/>
                <c:pt idx="0">
                  <c:v>1.3068763039719651</c:v>
                </c:pt>
                <c:pt idx="1">
                  <c:v>7.4270360775127271</c:v>
                </c:pt>
                <c:pt idx="2">
                  <c:v>4.0815327415099221</c:v>
                </c:pt>
                <c:pt idx="3">
                  <c:v>0.6493151518894984</c:v>
                </c:pt>
                <c:pt idx="4">
                  <c:v>-0.39251170990452372</c:v>
                </c:pt>
                <c:pt idx="5">
                  <c:v>0.5570409895463927</c:v>
                </c:pt>
                <c:pt idx="6">
                  <c:v>1.1056175213181432</c:v>
                </c:pt>
                <c:pt idx="7">
                  <c:v>0.59767644172487511</c:v>
                </c:pt>
                <c:pt idx="8">
                  <c:v>1.2686591911015794</c:v>
                </c:pt>
                <c:pt idx="9">
                  <c:v>1.1301685459071604</c:v>
                </c:pt>
                <c:pt idx="10">
                  <c:v>1.1894316402189733</c:v>
                </c:pt>
                <c:pt idx="11">
                  <c:v>7.7134679092232539E-2</c:v>
                </c:pt>
                <c:pt idx="12">
                  <c:v>0.41393265180612526</c:v>
                </c:pt>
                <c:pt idx="13">
                  <c:v>0.6083223666662807</c:v>
                </c:pt>
                <c:pt idx="14">
                  <c:v>2.4953419904891043</c:v>
                </c:pt>
                <c:pt idx="15">
                  <c:v>2.3458855607500082</c:v>
                </c:pt>
                <c:pt idx="16">
                  <c:v>-1.6005130137911092</c:v>
                </c:pt>
              </c:numCache>
            </c:numRef>
          </c:val>
          <c:extLst>
            <c:ext xmlns:c16="http://schemas.microsoft.com/office/drawing/2014/chart" uri="{C3380CC4-5D6E-409C-BE32-E72D297353CC}">
              <c16:uniqueId val="{00000000-2661-44D8-BF19-2DA8E907560A}"/>
            </c:ext>
          </c:extLst>
        </c:ser>
        <c:ser>
          <c:idx val="1"/>
          <c:order val="1"/>
          <c:tx>
            <c:strRef>
              <c:f>'[August Blog Figures.xlsx]Figure 9'!$A$10</c:f>
              <c:strCache>
                <c:ptCount val="1"/>
                <c:pt idx="0">
                  <c:v>Workers part-time for economic reasons</c:v>
                </c:pt>
              </c:strCache>
            </c:strRef>
          </c:tx>
          <c:spPr>
            <a:solidFill>
              <a:schemeClr val="accent5">
                <a:lumMod val="60000"/>
                <a:lumOff val="40000"/>
              </a:schemeClr>
            </a:solidFill>
            <a:ln w="25400">
              <a:noFill/>
            </a:ln>
            <a:effectLst/>
          </c:spPr>
          <c:cat>
            <c:strLit>
              <c:ptCount val="17"/>
              <c:pt idx="0">
                <c:v>March</c:v>
              </c:pt>
              <c:pt idx="1">
                <c:v> April</c:v>
              </c:pt>
              <c:pt idx="2">
                <c:v> May</c:v>
              </c:pt>
              <c:pt idx="3">
                <c:v> June</c:v>
              </c:pt>
              <c:pt idx="4">
                <c:v> July</c:v>
              </c:pt>
              <c:pt idx="5">
                <c:v> August</c:v>
              </c:pt>
              <c:pt idx="6">
                <c:v> September</c:v>
              </c:pt>
              <c:pt idx="7">
                <c:v> October</c:v>
              </c:pt>
              <c:pt idx="8">
                <c:v> December</c:v>
              </c:pt>
              <c:pt idx="9">
                <c:v> January</c:v>
              </c:pt>
              <c:pt idx="10">
                <c:v>February</c:v>
              </c:pt>
              <c:pt idx="11">
                <c:v>March</c:v>
              </c:pt>
              <c:pt idx="12">
                <c:v>April</c:v>
              </c:pt>
              <c:pt idx="13">
                <c:v>May</c:v>
              </c:pt>
              <c:pt idx="14">
                <c:v>June</c:v>
              </c:pt>
              <c:pt idx="15">
                <c:v>July</c:v>
              </c:pt>
              <c:pt idx="16">
                <c:v>August</c:v>
              </c:pt>
            </c:strLit>
          </c:cat>
          <c:val>
            <c:numRef>
              <c:f>'[August Blog Figures.xlsx]Figure 9'!$C$10:$S$10</c:f>
              <c:numCache>
                <c:formatCode>#,##0.0</c:formatCode>
                <c:ptCount val="17"/>
                <c:pt idx="0">
                  <c:v>1.2361762726418264</c:v>
                </c:pt>
                <c:pt idx="1">
                  <c:v>6.1801527061033736</c:v>
                </c:pt>
                <c:pt idx="2">
                  <c:v>6.2499405047496532</c:v>
                </c:pt>
                <c:pt idx="3">
                  <c:v>4.6832673093033028</c:v>
                </c:pt>
                <c:pt idx="4">
                  <c:v>4.4518339434853882</c:v>
                </c:pt>
                <c:pt idx="5">
                  <c:v>3.1532674766412772</c:v>
                </c:pt>
                <c:pt idx="6">
                  <c:v>1.946025720426132</c:v>
                </c:pt>
                <c:pt idx="7">
                  <c:v>2.2751835132482832</c:v>
                </c:pt>
                <c:pt idx="8">
                  <c:v>1.9808769087673581</c:v>
                </c:pt>
                <c:pt idx="9">
                  <c:v>1.6474010836139987</c:v>
                </c:pt>
                <c:pt idx="10">
                  <c:v>1.6884578030320527</c:v>
                </c:pt>
                <c:pt idx="11">
                  <c:v>1.3059119980494762</c:v>
                </c:pt>
                <c:pt idx="12">
                  <c:v>0.42473171731705772</c:v>
                </c:pt>
                <c:pt idx="13">
                  <c:v>0.51938184643573737</c:v>
                </c:pt>
                <c:pt idx="14">
                  <c:v>0.63719361742402358</c:v>
                </c:pt>
                <c:pt idx="15">
                  <c:v>-4.02064299694639E-2</c:v>
                </c:pt>
                <c:pt idx="16">
                  <c:v>0.24524371877712384</c:v>
                </c:pt>
              </c:numCache>
            </c:numRef>
          </c:val>
          <c:extLst>
            <c:ext xmlns:c16="http://schemas.microsoft.com/office/drawing/2014/chart" uri="{C3380CC4-5D6E-409C-BE32-E72D297353CC}">
              <c16:uniqueId val="{00000001-2661-44D8-BF19-2DA8E907560A}"/>
            </c:ext>
          </c:extLst>
        </c:ser>
        <c:ser>
          <c:idx val="2"/>
          <c:order val="2"/>
          <c:tx>
            <c:strRef>
              <c:f>'[August Blog Figures.xlsx]Figure 9'!$A$11</c:f>
              <c:strCache>
                <c:ptCount val="1"/>
                <c:pt idx="0">
                  <c:v>Unemployed workers on temporary layoff (furloughed)</c:v>
                </c:pt>
              </c:strCache>
            </c:strRef>
          </c:tx>
          <c:spPr>
            <a:solidFill>
              <a:schemeClr val="accent5">
                <a:lumMod val="20000"/>
                <a:lumOff val="80000"/>
              </a:schemeClr>
            </a:solidFill>
            <a:ln w="25400">
              <a:noFill/>
            </a:ln>
            <a:effectLst/>
          </c:spPr>
          <c:cat>
            <c:strLit>
              <c:ptCount val="17"/>
              <c:pt idx="0">
                <c:v>March</c:v>
              </c:pt>
              <c:pt idx="1">
                <c:v> April</c:v>
              </c:pt>
              <c:pt idx="2">
                <c:v> May</c:v>
              </c:pt>
              <c:pt idx="3">
                <c:v> June</c:v>
              </c:pt>
              <c:pt idx="4">
                <c:v> July</c:v>
              </c:pt>
              <c:pt idx="5">
                <c:v> August</c:v>
              </c:pt>
              <c:pt idx="6">
                <c:v> September</c:v>
              </c:pt>
              <c:pt idx="7">
                <c:v> October</c:v>
              </c:pt>
              <c:pt idx="8">
                <c:v> December</c:v>
              </c:pt>
              <c:pt idx="9">
                <c:v> January</c:v>
              </c:pt>
              <c:pt idx="10">
                <c:v>February</c:v>
              </c:pt>
              <c:pt idx="11">
                <c:v>March</c:v>
              </c:pt>
              <c:pt idx="12">
                <c:v>April</c:v>
              </c:pt>
              <c:pt idx="13">
                <c:v>May</c:v>
              </c:pt>
              <c:pt idx="14">
                <c:v>June</c:v>
              </c:pt>
              <c:pt idx="15">
                <c:v>July</c:v>
              </c:pt>
              <c:pt idx="16">
                <c:v>August</c:v>
              </c:pt>
            </c:strLit>
          </c:cat>
          <c:val>
            <c:numRef>
              <c:f>'[August Blog Figures.xlsx]Figure 9'!$C$11:$S$11</c:f>
              <c:numCache>
                <c:formatCode>#,##0.0</c:formatCode>
                <c:ptCount val="17"/>
                <c:pt idx="0">
                  <c:v>1.189140312605159</c:v>
                </c:pt>
                <c:pt idx="1">
                  <c:v>17.30133072792847</c:v>
                </c:pt>
                <c:pt idx="2">
                  <c:v>14.437278523995502</c:v>
                </c:pt>
                <c:pt idx="3">
                  <c:v>9.7512111706049698</c:v>
                </c:pt>
                <c:pt idx="4">
                  <c:v>8.3893499855338032</c:v>
                </c:pt>
                <c:pt idx="5">
                  <c:v>5.3392543633784566</c:v>
                </c:pt>
                <c:pt idx="6">
                  <c:v>3.8501801123102162</c:v>
                </c:pt>
                <c:pt idx="7">
                  <c:v>2.4000548403856143</c:v>
                </c:pt>
                <c:pt idx="8">
                  <c:v>2.2474802310699089</c:v>
                </c:pt>
                <c:pt idx="9">
                  <c:v>2.1002349538731879</c:v>
                </c:pt>
                <c:pt idx="10">
                  <c:v>1.4722261720524488</c:v>
                </c:pt>
                <c:pt idx="11">
                  <c:v>1.103</c:v>
                </c:pt>
                <c:pt idx="12">
                  <c:v>0.84520151467681626</c:v>
                </c:pt>
                <c:pt idx="13">
                  <c:v>0.98241516392016792</c:v>
                </c:pt>
                <c:pt idx="14">
                  <c:v>1.1963161078725648</c:v>
                </c:pt>
                <c:pt idx="15">
                  <c:v>0.60610417044669285</c:v>
                </c:pt>
                <c:pt idx="16">
                  <c:v>0.22333542289516822</c:v>
                </c:pt>
              </c:numCache>
            </c:numRef>
          </c:val>
          <c:extLst>
            <c:ext xmlns:c16="http://schemas.microsoft.com/office/drawing/2014/chart" uri="{C3380CC4-5D6E-409C-BE32-E72D297353CC}">
              <c16:uniqueId val="{00000002-2661-44D8-BF19-2DA8E907560A}"/>
            </c:ext>
          </c:extLst>
        </c:ser>
        <c:ser>
          <c:idx val="3"/>
          <c:order val="3"/>
          <c:tx>
            <c:strRef>
              <c:f>'[August Blog Figures.xlsx]Figure 9'!$A$12</c:f>
              <c:strCache>
                <c:ptCount val="1"/>
                <c:pt idx="0">
                  <c:v>Unemployed workers not on temporary layoff</c:v>
                </c:pt>
              </c:strCache>
            </c:strRef>
          </c:tx>
          <c:spPr>
            <a:solidFill>
              <a:schemeClr val="accent6">
                <a:lumMod val="40000"/>
                <a:lumOff val="60000"/>
              </a:schemeClr>
            </a:solidFill>
            <a:ln w="25400">
              <a:noFill/>
            </a:ln>
            <a:effectLst/>
          </c:spPr>
          <c:cat>
            <c:strLit>
              <c:ptCount val="17"/>
              <c:pt idx="0">
                <c:v>March</c:v>
              </c:pt>
              <c:pt idx="1">
                <c:v> April</c:v>
              </c:pt>
              <c:pt idx="2">
                <c:v> May</c:v>
              </c:pt>
              <c:pt idx="3">
                <c:v> June</c:v>
              </c:pt>
              <c:pt idx="4">
                <c:v> July</c:v>
              </c:pt>
              <c:pt idx="5">
                <c:v> August</c:v>
              </c:pt>
              <c:pt idx="6">
                <c:v> September</c:v>
              </c:pt>
              <c:pt idx="7">
                <c:v> October</c:v>
              </c:pt>
              <c:pt idx="8">
                <c:v> December</c:v>
              </c:pt>
              <c:pt idx="9">
                <c:v> January</c:v>
              </c:pt>
              <c:pt idx="10">
                <c:v>February</c:v>
              </c:pt>
              <c:pt idx="11">
                <c:v>March</c:v>
              </c:pt>
              <c:pt idx="12">
                <c:v>April</c:v>
              </c:pt>
              <c:pt idx="13">
                <c:v>May</c:v>
              </c:pt>
              <c:pt idx="14">
                <c:v>June</c:v>
              </c:pt>
              <c:pt idx="15">
                <c:v>July</c:v>
              </c:pt>
              <c:pt idx="16">
                <c:v>August</c:v>
              </c:pt>
            </c:strLit>
          </c:cat>
          <c:val>
            <c:numRef>
              <c:f>'[August Blog Figures.xlsx]Figure 9'!$C$12:$S$12</c:f>
              <c:numCache>
                <c:formatCode>#,##0.0</c:formatCode>
                <c:ptCount val="17"/>
                <c:pt idx="0">
                  <c:v>-0.23128076445537865</c:v>
                </c:pt>
                <c:pt idx="1">
                  <c:v>-0.20938189282276654</c:v>
                </c:pt>
                <c:pt idx="2">
                  <c:v>0.54850887928270364</c:v>
                </c:pt>
                <c:pt idx="3">
                  <c:v>2.0004424387249693</c:v>
                </c:pt>
                <c:pt idx="4">
                  <c:v>1.9076162098563019</c:v>
                </c:pt>
                <c:pt idx="5">
                  <c:v>2.1728230596071407</c:v>
                </c:pt>
                <c:pt idx="6">
                  <c:v>2.9385823030527116</c:v>
                </c:pt>
                <c:pt idx="7">
                  <c:v>2.6870438145817706</c:v>
                </c:pt>
                <c:pt idx="8">
                  <c:v>2.6313327260637789</c:v>
                </c:pt>
                <c:pt idx="9">
                  <c:v>2.2129545321423336</c:v>
                </c:pt>
                <c:pt idx="10">
                  <c:v>2.7680061364808779</c:v>
                </c:pt>
                <c:pt idx="11">
                  <c:v>2.11</c:v>
                </c:pt>
                <c:pt idx="12">
                  <c:v>1.6840448407771427</c:v>
                </c:pt>
                <c:pt idx="13">
                  <c:v>2.4071710521738123</c:v>
                </c:pt>
                <c:pt idx="14">
                  <c:v>3.1310265547919545</c:v>
                </c:pt>
                <c:pt idx="15">
                  <c:v>2.2638226315159606</c:v>
                </c:pt>
                <c:pt idx="16">
                  <c:v>1.7163207985340914</c:v>
                </c:pt>
              </c:numCache>
            </c:numRef>
          </c:val>
          <c:extLst>
            <c:ext xmlns:c16="http://schemas.microsoft.com/office/drawing/2014/chart" uri="{C3380CC4-5D6E-409C-BE32-E72D297353CC}">
              <c16:uniqueId val="{00000003-2661-44D8-BF19-2DA8E907560A}"/>
            </c:ext>
          </c:extLst>
        </c:ser>
        <c:ser>
          <c:idx val="4"/>
          <c:order val="4"/>
          <c:tx>
            <c:strRef>
              <c:f>'[August Blog Figures.xlsx]Figure 9'!$A$13</c:f>
              <c:strCache>
                <c:ptCount val="1"/>
                <c:pt idx="0">
                  <c:v>Not in labor force who currently want a job</c:v>
                </c:pt>
              </c:strCache>
            </c:strRef>
          </c:tx>
          <c:spPr>
            <a:solidFill>
              <a:schemeClr val="accent4"/>
            </a:solidFill>
            <a:ln w="25400">
              <a:noFill/>
            </a:ln>
            <a:effectLst/>
          </c:spPr>
          <c:cat>
            <c:strLit>
              <c:ptCount val="17"/>
              <c:pt idx="0">
                <c:v>March</c:v>
              </c:pt>
              <c:pt idx="1">
                <c:v> April</c:v>
              </c:pt>
              <c:pt idx="2">
                <c:v> May</c:v>
              </c:pt>
              <c:pt idx="3">
                <c:v> June</c:v>
              </c:pt>
              <c:pt idx="4">
                <c:v> July</c:v>
              </c:pt>
              <c:pt idx="5">
                <c:v> August</c:v>
              </c:pt>
              <c:pt idx="6">
                <c:v> September</c:v>
              </c:pt>
              <c:pt idx="7">
                <c:v> October</c:v>
              </c:pt>
              <c:pt idx="8">
                <c:v> December</c:v>
              </c:pt>
              <c:pt idx="9">
                <c:v> January</c:v>
              </c:pt>
              <c:pt idx="10">
                <c:v>February</c:v>
              </c:pt>
              <c:pt idx="11">
                <c:v>March</c:v>
              </c:pt>
              <c:pt idx="12">
                <c:v>April</c:v>
              </c:pt>
              <c:pt idx="13">
                <c:v>May</c:v>
              </c:pt>
              <c:pt idx="14">
                <c:v>June</c:v>
              </c:pt>
              <c:pt idx="15">
                <c:v>July</c:v>
              </c:pt>
              <c:pt idx="16">
                <c:v>August</c:v>
              </c:pt>
            </c:strLit>
          </c:cat>
          <c:val>
            <c:numRef>
              <c:f>'[August Blog Figures.xlsx]Figure 9'!$C$13:$S$13</c:f>
              <c:numCache>
                <c:formatCode>#,##0.0</c:formatCode>
                <c:ptCount val="17"/>
                <c:pt idx="0">
                  <c:v>0.3049200269207113</c:v>
                </c:pt>
                <c:pt idx="1">
                  <c:v>4.7869763658081199</c:v>
                </c:pt>
                <c:pt idx="2">
                  <c:v>3.8968011481065123</c:v>
                </c:pt>
                <c:pt idx="3">
                  <c:v>2.8822080281967435</c:v>
                </c:pt>
                <c:pt idx="4">
                  <c:v>2.6905772128459828</c:v>
                </c:pt>
                <c:pt idx="5">
                  <c:v>1.8298621218662301</c:v>
                </c:pt>
                <c:pt idx="6">
                  <c:v>2.327283132669332</c:v>
                </c:pt>
                <c:pt idx="7">
                  <c:v>1.8866622986780583</c:v>
                </c:pt>
                <c:pt idx="8">
                  <c:v>2.4262803125516466</c:v>
                </c:pt>
                <c:pt idx="9">
                  <c:v>1.9954516766730122</c:v>
                </c:pt>
                <c:pt idx="10">
                  <c:v>1.9067920987996523</c:v>
                </c:pt>
                <c:pt idx="11">
                  <c:v>1.327495448775504</c:v>
                </c:pt>
                <c:pt idx="12">
                  <c:v>1.2184292925190592</c:v>
                </c:pt>
                <c:pt idx="13">
                  <c:v>2.0878283563915536</c:v>
                </c:pt>
                <c:pt idx="14">
                  <c:v>1.3163713691904158</c:v>
                </c:pt>
                <c:pt idx="15">
                  <c:v>1.039250149592529</c:v>
                </c:pt>
                <c:pt idx="16">
                  <c:v>0.47231814446908993</c:v>
                </c:pt>
              </c:numCache>
            </c:numRef>
          </c:val>
          <c:extLst>
            <c:ext xmlns:c16="http://schemas.microsoft.com/office/drawing/2014/chart" uri="{C3380CC4-5D6E-409C-BE32-E72D297353CC}">
              <c16:uniqueId val="{00000004-2661-44D8-BF19-2DA8E907560A}"/>
            </c:ext>
          </c:extLst>
        </c:ser>
        <c:ser>
          <c:idx val="5"/>
          <c:order val="5"/>
          <c:tx>
            <c:strRef>
              <c:f>'[August Blog Figures.xlsx]Figure 9'!$A$14</c:f>
              <c:strCache>
                <c:ptCount val="1"/>
                <c:pt idx="0">
                  <c:v>Not in labor force who don't want a job</c:v>
                </c:pt>
              </c:strCache>
            </c:strRef>
          </c:tx>
          <c:spPr>
            <a:solidFill>
              <a:schemeClr val="accent4">
                <a:lumMod val="40000"/>
                <a:lumOff val="60000"/>
              </a:schemeClr>
            </a:solidFill>
            <a:ln w="25400">
              <a:noFill/>
            </a:ln>
            <a:effectLst/>
          </c:spPr>
          <c:cat>
            <c:strLit>
              <c:ptCount val="17"/>
              <c:pt idx="0">
                <c:v>March</c:v>
              </c:pt>
              <c:pt idx="1">
                <c:v> April</c:v>
              </c:pt>
              <c:pt idx="2">
                <c:v> May</c:v>
              </c:pt>
              <c:pt idx="3">
                <c:v> June</c:v>
              </c:pt>
              <c:pt idx="4">
                <c:v> July</c:v>
              </c:pt>
              <c:pt idx="5">
                <c:v> August</c:v>
              </c:pt>
              <c:pt idx="6">
                <c:v> September</c:v>
              </c:pt>
              <c:pt idx="7">
                <c:v> October</c:v>
              </c:pt>
              <c:pt idx="8">
                <c:v> December</c:v>
              </c:pt>
              <c:pt idx="9">
                <c:v> January</c:v>
              </c:pt>
              <c:pt idx="10">
                <c:v>February</c:v>
              </c:pt>
              <c:pt idx="11">
                <c:v>March</c:v>
              </c:pt>
              <c:pt idx="12">
                <c:v>April</c:v>
              </c:pt>
              <c:pt idx="13">
                <c:v>May</c:v>
              </c:pt>
              <c:pt idx="14">
                <c:v>June</c:v>
              </c:pt>
              <c:pt idx="15">
                <c:v>July</c:v>
              </c:pt>
              <c:pt idx="16">
                <c:v>August</c:v>
              </c:pt>
            </c:strLit>
          </c:cat>
          <c:val>
            <c:numRef>
              <c:f>'[August Blog Figures.xlsx]Figure 9'!$C$14:$S$14</c:f>
              <c:numCache>
                <c:formatCode>#,##0.0</c:formatCode>
                <c:ptCount val="17"/>
                <c:pt idx="0">
                  <c:v>0.75004875897840251</c:v>
                </c:pt>
                <c:pt idx="1">
                  <c:v>2.2348232770117464</c:v>
                </c:pt>
                <c:pt idx="2">
                  <c:v>1.5284205345725932</c:v>
                </c:pt>
                <c:pt idx="3">
                  <c:v>1.0941768473229603</c:v>
                </c:pt>
                <c:pt idx="4">
                  <c:v>1.6058780596007272</c:v>
                </c:pt>
                <c:pt idx="5">
                  <c:v>1.9350215085263043</c:v>
                </c:pt>
                <c:pt idx="6">
                  <c:v>2.2418188939985702</c:v>
                </c:pt>
                <c:pt idx="7">
                  <c:v>2.3203688737516641</c:v>
                </c:pt>
                <c:pt idx="8">
                  <c:v>2.2249645246962757</c:v>
                </c:pt>
                <c:pt idx="9">
                  <c:v>3.1194793527602886</c:v>
                </c:pt>
                <c:pt idx="10">
                  <c:v>3.1842118587300501</c:v>
                </c:pt>
                <c:pt idx="11">
                  <c:v>2.7134955842286295</c:v>
                </c:pt>
                <c:pt idx="12">
                  <c:v>2.9577431354119619</c:v>
                </c:pt>
                <c:pt idx="13">
                  <c:v>0.97932351474529422</c:v>
                </c:pt>
                <c:pt idx="14">
                  <c:v>0.72904862068833609</c:v>
                </c:pt>
                <c:pt idx="15">
                  <c:v>1.8056101908221465</c:v>
                </c:pt>
                <c:pt idx="16">
                  <c:v>4.1988580576718961</c:v>
                </c:pt>
              </c:numCache>
            </c:numRef>
          </c:val>
          <c:extLst>
            <c:ext xmlns:c16="http://schemas.microsoft.com/office/drawing/2014/chart" uri="{C3380CC4-5D6E-409C-BE32-E72D297353CC}">
              <c16:uniqueId val="{00000005-2661-44D8-BF19-2DA8E907560A}"/>
            </c:ext>
          </c:extLst>
        </c:ser>
        <c:dLbls>
          <c:showLegendKey val="0"/>
          <c:showVal val="0"/>
          <c:showCatName val="0"/>
          <c:showSerName val="0"/>
          <c:showPercent val="0"/>
          <c:showBubbleSize val="0"/>
        </c:dLbls>
        <c:axId val="664029408"/>
        <c:axId val="664035640"/>
      </c:areaChart>
      <c:catAx>
        <c:axId val="6640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035640"/>
        <c:crosses val="autoZero"/>
        <c:auto val="1"/>
        <c:lblAlgn val="ctr"/>
        <c:lblOffset val="100"/>
        <c:noMultiLvlLbl val="0"/>
      </c:catAx>
      <c:valAx>
        <c:axId val="664035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02940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a:t>Millions of workers</a:t>
            </a:r>
          </a:p>
        </c:rich>
      </c:tx>
      <c:layout>
        <c:manualLayout>
          <c:xMode val="edge"/>
          <c:yMode val="edge"/>
          <c:x val="2.4763779527559038E-2"/>
          <c:y val="2.696629213483146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'[January Blog Figures.xlsx]Figure 9'!$A$9</c:f>
              <c:strCache>
                <c:ptCount val="1"/>
                <c:pt idx="0">
                  <c:v>Employed workers not at work</c:v>
                </c:pt>
              </c:strCache>
            </c:strRef>
          </c:tx>
          <c:spPr>
            <a:solidFill>
              <a:schemeClr val="accent1"/>
            </a:solidFill>
            <a:ln w="25400">
              <a:noFill/>
            </a:ln>
            <a:effectLst/>
          </c:spPr>
          <c:cat>
            <c:strRef>
              <c:f>'[January Blog Figures.xlsx]Figure 9'!$C$6:$L$6</c:f>
              <c:strCache>
                <c:ptCount val="10"/>
                <c:pt idx="0">
                  <c:v>Mar.</c:v>
                </c:pt>
                <c:pt idx="1">
                  <c:v>April</c:v>
                </c:pt>
                <c:pt idx="2">
                  <c:v>May</c:v>
                </c:pt>
                <c:pt idx="3">
                  <c:v>June</c:v>
                </c:pt>
                <c:pt idx="4">
                  <c:v>July</c:v>
                </c:pt>
                <c:pt idx="5">
                  <c:v>Aug.</c:v>
                </c:pt>
                <c:pt idx="6">
                  <c:v>Sept.</c:v>
                </c:pt>
                <c:pt idx="7">
                  <c:v>Oct.</c:v>
                </c:pt>
                <c:pt idx="8">
                  <c:v>Dec.</c:v>
                </c:pt>
                <c:pt idx="9">
                  <c:v>Jan.</c:v>
                </c:pt>
              </c:strCache>
            </c:strRef>
          </c:cat>
          <c:val>
            <c:numRef>
              <c:f>'[January Blog Figures.xlsx]Figure 9'!$C$9:$L$9</c:f>
              <c:numCache>
                <c:formatCode>#,##0.0</c:formatCode>
                <c:ptCount val="10"/>
                <c:pt idx="0">
                  <c:v>1.3068763039719651</c:v>
                </c:pt>
                <c:pt idx="1">
                  <c:v>7.4270360775127271</c:v>
                </c:pt>
                <c:pt idx="2">
                  <c:v>4.0815327415099221</c:v>
                </c:pt>
                <c:pt idx="3">
                  <c:v>0.6493151518894984</c:v>
                </c:pt>
                <c:pt idx="4">
                  <c:v>-0.39251170990452372</c:v>
                </c:pt>
                <c:pt idx="5">
                  <c:v>0.5570409895463927</c:v>
                </c:pt>
                <c:pt idx="6">
                  <c:v>1.1056175213181432</c:v>
                </c:pt>
                <c:pt idx="7">
                  <c:v>0.59767644172487511</c:v>
                </c:pt>
                <c:pt idx="8">
                  <c:v>1.2686591911015794</c:v>
                </c:pt>
                <c:pt idx="9">
                  <c:v>1.1301685459071604</c:v>
                </c:pt>
              </c:numCache>
            </c:numRef>
          </c:val>
          <c:extLst>
            <c:ext xmlns:c16="http://schemas.microsoft.com/office/drawing/2014/chart" uri="{C3380CC4-5D6E-409C-BE32-E72D297353CC}">
              <c16:uniqueId val="{00000000-8C1B-4BD7-8A60-39AB51966E4A}"/>
            </c:ext>
          </c:extLst>
        </c:ser>
        <c:ser>
          <c:idx val="1"/>
          <c:order val="1"/>
          <c:tx>
            <c:strRef>
              <c:f>'[January Blog Figures.xlsx]Figure 9'!$A$10</c:f>
              <c:strCache>
                <c:ptCount val="1"/>
                <c:pt idx="0">
                  <c:v>Workers part-time for economic reasons</c:v>
                </c:pt>
              </c:strCache>
            </c:strRef>
          </c:tx>
          <c:spPr>
            <a:solidFill>
              <a:schemeClr val="accent5">
                <a:lumMod val="60000"/>
                <a:lumOff val="40000"/>
              </a:schemeClr>
            </a:solidFill>
            <a:ln w="25400">
              <a:noFill/>
            </a:ln>
            <a:effectLst/>
          </c:spPr>
          <c:cat>
            <c:strRef>
              <c:f>'[January Blog Figures.xlsx]Figure 9'!$C$6:$L$6</c:f>
              <c:strCache>
                <c:ptCount val="10"/>
                <c:pt idx="0">
                  <c:v>Mar.</c:v>
                </c:pt>
                <c:pt idx="1">
                  <c:v>April</c:v>
                </c:pt>
                <c:pt idx="2">
                  <c:v>May</c:v>
                </c:pt>
                <c:pt idx="3">
                  <c:v>June</c:v>
                </c:pt>
                <c:pt idx="4">
                  <c:v>July</c:v>
                </c:pt>
                <c:pt idx="5">
                  <c:v>Aug.</c:v>
                </c:pt>
                <c:pt idx="6">
                  <c:v>Sept.</c:v>
                </c:pt>
                <c:pt idx="7">
                  <c:v>Oct.</c:v>
                </c:pt>
                <c:pt idx="8">
                  <c:v>Dec.</c:v>
                </c:pt>
                <c:pt idx="9">
                  <c:v>Jan.</c:v>
                </c:pt>
              </c:strCache>
            </c:strRef>
          </c:cat>
          <c:val>
            <c:numRef>
              <c:f>'[January Blog Figures.xlsx]Figure 9'!$C$10:$L$10</c:f>
              <c:numCache>
                <c:formatCode>#,##0.0</c:formatCode>
                <c:ptCount val="10"/>
                <c:pt idx="0">
                  <c:v>1.2361762726418264</c:v>
                </c:pt>
                <c:pt idx="1">
                  <c:v>6.1801527061033736</c:v>
                </c:pt>
                <c:pt idx="2">
                  <c:v>6.2499405047496532</c:v>
                </c:pt>
                <c:pt idx="3">
                  <c:v>4.6832673093033028</c:v>
                </c:pt>
                <c:pt idx="4">
                  <c:v>4.4518339434853882</c:v>
                </c:pt>
                <c:pt idx="5">
                  <c:v>3.1532674766412772</c:v>
                </c:pt>
                <c:pt idx="6">
                  <c:v>1.946025720426132</c:v>
                </c:pt>
                <c:pt idx="7">
                  <c:v>2.2751835132482832</c:v>
                </c:pt>
                <c:pt idx="8">
                  <c:v>1.9808769087673581</c:v>
                </c:pt>
                <c:pt idx="9">
                  <c:v>1.6474010836139987</c:v>
                </c:pt>
              </c:numCache>
            </c:numRef>
          </c:val>
          <c:extLst>
            <c:ext xmlns:c16="http://schemas.microsoft.com/office/drawing/2014/chart" uri="{C3380CC4-5D6E-409C-BE32-E72D297353CC}">
              <c16:uniqueId val="{00000001-8C1B-4BD7-8A60-39AB51966E4A}"/>
            </c:ext>
          </c:extLst>
        </c:ser>
        <c:ser>
          <c:idx val="2"/>
          <c:order val="2"/>
          <c:tx>
            <c:strRef>
              <c:f>'[January Blog Figures.xlsx]Figure 9'!$A$11</c:f>
              <c:strCache>
                <c:ptCount val="1"/>
                <c:pt idx="0">
                  <c:v>Unemployed workers on temporary layoff (furloughed)</c:v>
                </c:pt>
              </c:strCache>
            </c:strRef>
          </c:tx>
          <c:spPr>
            <a:solidFill>
              <a:schemeClr val="accent5">
                <a:lumMod val="20000"/>
                <a:lumOff val="80000"/>
              </a:schemeClr>
            </a:solidFill>
            <a:ln w="25400">
              <a:noFill/>
            </a:ln>
            <a:effectLst/>
          </c:spPr>
          <c:cat>
            <c:strRef>
              <c:f>'[January Blog Figures.xlsx]Figure 9'!$C$6:$L$6</c:f>
              <c:strCache>
                <c:ptCount val="10"/>
                <c:pt idx="0">
                  <c:v>Mar.</c:v>
                </c:pt>
                <c:pt idx="1">
                  <c:v>April</c:v>
                </c:pt>
                <c:pt idx="2">
                  <c:v>May</c:v>
                </c:pt>
                <c:pt idx="3">
                  <c:v>June</c:v>
                </c:pt>
                <c:pt idx="4">
                  <c:v>July</c:v>
                </c:pt>
                <c:pt idx="5">
                  <c:v>Aug.</c:v>
                </c:pt>
                <c:pt idx="6">
                  <c:v>Sept.</c:v>
                </c:pt>
                <c:pt idx="7">
                  <c:v>Oct.</c:v>
                </c:pt>
                <c:pt idx="8">
                  <c:v>Dec.</c:v>
                </c:pt>
                <c:pt idx="9">
                  <c:v>Jan.</c:v>
                </c:pt>
              </c:strCache>
            </c:strRef>
          </c:cat>
          <c:val>
            <c:numRef>
              <c:f>'[January Blog Figures.xlsx]Figure 9'!$C$11:$L$11</c:f>
              <c:numCache>
                <c:formatCode>#,##0.0</c:formatCode>
                <c:ptCount val="10"/>
                <c:pt idx="0">
                  <c:v>1.189140312605159</c:v>
                </c:pt>
                <c:pt idx="1">
                  <c:v>17.30133072792847</c:v>
                </c:pt>
                <c:pt idx="2">
                  <c:v>14.437278523995502</c:v>
                </c:pt>
                <c:pt idx="3">
                  <c:v>9.7512111706049698</c:v>
                </c:pt>
                <c:pt idx="4">
                  <c:v>8.3893499855338032</c:v>
                </c:pt>
                <c:pt idx="5">
                  <c:v>5.3392543633784566</c:v>
                </c:pt>
                <c:pt idx="6">
                  <c:v>3.8501801123102162</c:v>
                </c:pt>
                <c:pt idx="7">
                  <c:v>2.4000548403856143</c:v>
                </c:pt>
                <c:pt idx="8">
                  <c:v>2.2474802310699089</c:v>
                </c:pt>
                <c:pt idx="9">
                  <c:v>2.1002349538731879</c:v>
                </c:pt>
              </c:numCache>
            </c:numRef>
          </c:val>
          <c:extLst>
            <c:ext xmlns:c16="http://schemas.microsoft.com/office/drawing/2014/chart" uri="{C3380CC4-5D6E-409C-BE32-E72D297353CC}">
              <c16:uniqueId val="{00000002-8C1B-4BD7-8A60-39AB51966E4A}"/>
            </c:ext>
          </c:extLst>
        </c:ser>
        <c:ser>
          <c:idx val="3"/>
          <c:order val="3"/>
          <c:tx>
            <c:strRef>
              <c:f>'[January Blog Figures.xlsx]Figure 9'!$A$12</c:f>
              <c:strCache>
                <c:ptCount val="1"/>
                <c:pt idx="0">
                  <c:v>Unemployed workers not on temporary layoff</c:v>
                </c:pt>
              </c:strCache>
            </c:strRef>
          </c:tx>
          <c:spPr>
            <a:solidFill>
              <a:schemeClr val="accent6">
                <a:lumMod val="40000"/>
                <a:lumOff val="60000"/>
              </a:schemeClr>
            </a:solidFill>
            <a:ln w="25400">
              <a:noFill/>
            </a:ln>
            <a:effectLst/>
          </c:spPr>
          <c:cat>
            <c:strRef>
              <c:f>'[January Blog Figures.xlsx]Figure 9'!$C$6:$L$6</c:f>
              <c:strCache>
                <c:ptCount val="10"/>
                <c:pt idx="0">
                  <c:v>Mar.</c:v>
                </c:pt>
                <c:pt idx="1">
                  <c:v>April</c:v>
                </c:pt>
                <c:pt idx="2">
                  <c:v>May</c:v>
                </c:pt>
                <c:pt idx="3">
                  <c:v>June</c:v>
                </c:pt>
                <c:pt idx="4">
                  <c:v>July</c:v>
                </c:pt>
                <c:pt idx="5">
                  <c:v>Aug.</c:v>
                </c:pt>
                <c:pt idx="6">
                  <c:v>Sept.</c:v>
                </c:pt>
                <c:pt idx="7">
                  <c:v>Oct.</c:v>
                </c:pt>
                <c:pt idx="8">
                  <c:v>Dec.</c:v>
                </c:pt>
                <c:pt idx="9">
                  <c:v>Jan.</c:v>
                </c:pt>
              </c:strCache>
            </c:strRef>
          </c:cat>
          <c:val>
            <c:numRef>
              <c:f>'[January Blog Figures.xlsx]Figure 9'!$C$12:$L$12</c:f>
              <c:numCache>
                <c:formatCode>#,##0.0</c:formatCode>
                <c:ptCount val="10"/>
                <c:pt idx="0">
                  <c:v>-0.23128076445537865</c:v>
                </c:pt>
                <c:pt idx="1">
                  <c:v>-0.20938189282276654</c:v>
                </c:pt>
                <c:pt idx="2">
                  <c:v>0.54850887928270364</c:v>
                </c:pt>
                <c:pt idx="3">
                  <c:v>2.0004424387249693</c:v>
                </c:pt>
                <c:pt idx="4">
                  <c:v>1.9076162098563019</c:v>
                </c:pt>
                <c:pt idx="5">
                  <c:v>2.1728230596071407</c:v>
                </c:pt>
                <c:pt idx="6">
                  <c:v>2.9385823030527116</c:v>
                </c:pt>
                <c:pt idx="7">
                  <c:v>2.6870438145817706</c:v>
                </c:pt>
                <c:pt idx="8">
                  <c:v>2.6313327260637789</c:v>
                </c:pt>
                <c:pt idx="9">
                  <c:v>2.2129545321423336</c:v>
                </c:pt>
              </c:numCache>
            </c:numRef>
          </c:val>
          <c:extLst>
            <c:ext xmlns:c16="http://schemas.microsoft.com/office/drawing/2014/chart" uri="{C3380CC4-5D6E-409C-BE32-E72D297353CC}">
              <c16:uniqueId val="{00000003-8C1B-4BD7-8A60-39AB51966E4A}"/>
            </c:ext>
          </c:extLst>
        </c:ser>
        <c:ser>
          <c:idx val="4"/>
          <c:order val="4"/>
          <c:tx>
            <c:strRef>
              <c:f>'[January Blog Figures.xlsx]Figure 9'!$A$13</c:f>
              <c:strCache>
                <c:ptCount val="1"/>
                <c:pt idx="0">
                  <c:v>Not in labor force who currently want a job</c:v>
                </c:pt>
              </c:strCache>
            </c:strRef>
          </c:tx>
          <c:spPr>
            <a:solidFill>
              <a:schemeClr val="accent4"/>
            </a:solidFill>
            <a:ln w="25400">
              <a:noFill/>
            </a:ln>
            <a:effectLst/>
          </c:spPr>
          <c:cat>
            <c:strRef>
              <c:f>'[January Blog Figures.xlsx]Figure 9'!$C$6:$L$6</c:f>
              <c:strCache>
                <c:ptCount val="10"/>
                <c:pt idx="0">
                  <c:v>Mar.</c:v>
                </c:pt>
                <c:pt idx="1">
                  <c:v>April</c:v>
                </c:pt>
                <c:pt idx="2">
                  <c:v>May</c:v>
                </c:pt>
                <c:pt idx="3">
                  <c:v>June</c:v>
                </c:pt>
                <c:pt idx="4">
                  <c:v>July</c:v>
                </c:pt>
                <c:pt idx="5">
                  <c:v>Aug.</c:v>
                </c:pt>
                <c:pt idx="6">
                  <c:v>Sept.</c:v>
                </c:pt>
                <c:pt idx="7">
                  <c:v>Oct.</c:v>
                </c:pt>
                <c:pt idx="8">
                  <c:v>Dec.</c:v>
                </c:pt>
                <c:pt idx="9">
                  <c:v>Jan.</c:v>
                </c:pt>
              </c:strCache>
            </c:strRef>
          </c:cat>
          <c:val>
            <c:numRef>
              <c:f>'[January Blog Figures.xlsx]Figure 9'!$C$13:$L$13</c:f>
              <c:numCache>
                <c:formatCode>#,##0.0</c:formatCode>
                <c:ptCount val="10"/>
                <c:pt idx="0">
                  <c:v>0.3049200269207113</c:v>
                </c:pt>
                <c:pt idx="1">
                  <c:v>4.7869763658081199</c:v>
                </c:pt>
                <c:pt idx="2">
                  <c:v>3.8968011481065123</c:v>
                </c:pt>
                <c:pt idx="3">
                  <c:v>2.8822080281967435</c:v>
                </c:pt>
                <c:pt idx="4">
                  <c:v>2.6905772128459828</c:v>
                </c:pt>
                <c:pt idx="5">
                  <c:v>1.8298621218662301</c:v>
                </c:pt>
                <c:pt idx="6">
                  <c:v>2.327283132669332</c:v>
                </c:pt>
                <c:pt idx="7">
                  <c:v>1.8866622986780583</c:v>
                </c:pt>
                <c:pt idx="8">
                  <c:v>2.4262803125516466</c:v>
                </c:pt>
                <c:pt idx="9">
                  <c:v>1.9954516766730122</c:v>
                </c:pt>
              </c:numCache>
            </c:numRef>
          </c:val>
          <c:extLst>
            <c:ext xmlns:c16="http://schemas.microsoft.com/office/drawing/2014/chart" uri="{C3380CC4-5D6E-409C-BE32-E72D297353CC}">
              <c16:uniqueId val="{00000004-8C1B-4BD7-8A60-39AB51966E4A}"/>
            </c:ext>
          </c:extLst>
        </c:ser>
        <c:ser>
          <c:idx val="5"/>
          <c:order val="5"/>
          <c:tx>
            <c:strRef>
              <c:f>'[January Blog Figures.xlsx]Figure 9'!$A$14</c:f>
              <c:strCache>
                <c:ptCount val="1"/>
                <c:pt idx="0">
                  <c:v>Not in labor force who don't want a job</c:v>
                </c:pt>
              </c:strCache>
            </c:strRef>
          </c:tx>
          <c:spPr>
            <a:solidFill>
              <a:schemeClr val="accent4">
                <a:lumMod val="40000"/>
                <a:lumOff val="60000"/>
              </a:schemeClr>
            </a:solidFill>
            <a:ln w="25400">
              <a:noFill/>
            </a:ln>
            <a:effectLst/>
          </c:spPr>
          <c:cat>
            <c:strRef>
              <c:f>'[January Blog Figures.xlsx]Figure 9'!$C$6:$L$6</c:f>
              <c:strCache>
                <c:ptCount val="10"/>
                <c:pt idx="0">
                  <c:v>Mar.</c:v>
                </c:pt>
                <c:pt idx="1">
                  <c:v>April</c:v>
                </c:pt>
                <c:pt idx="2">
                  <c:v>May</c:v>
                </c:pt>
                <c:pt idx="3">
                  <c:v>June</c:v>
                </c:pt>
                <c:pt idx="4">
                  <c:v>July</c:v>
                </c:pt>
                <c:pt idx="5">
                  <c:v>Aug.</c:v>
                </c:pt>
                <c:pt idx="6">
                  <c:v>Sept.</c:v>
                </c:pt>
                <c:pt idx="7">
                  <c:v>Oct.</c:v>
                </c:pt>
                <c:pt idx="8">
                  <c:v>Dec.</c:v>
                </c:pt>
                <c:pt idx="9">
                  <c:v>Jan.</c:v>
                </c:pt>
              </c:strCache>
            </c:strRef>
          </c:cat>
          <c:val>
            <c:numRef>
              <c:f>'[January Blog Figures.xlsx]Figure 9'!$C$14:$L$14</c:f>
              <c:numCache>
                <c:formatCode>#,##0.0</c:formatCode>
                <c:ptCount val="10"/>
                <c:pt idx="0">
                  <c:v>0.75004875897840251</c:v>
                </c:pt>
                <c:pt idx="1">
                  <c:v>2.2348232770117464</c:v>
                </c:pt>
                <c:pt idx="2">
                  <c:v>1.5284205345725932</c:v>
                </c:pt>
                <c:pt idx="3">
                  <c:v>1.0941768473229603</c:v>
                </c:pt>
                <c:pt idx="4">
                  <c:v>1.6058780596007272</c:v>
                </c:pt>
                <c:pt idx="5">
                  <c:v>1.9350215085263043</c:v>
                </c:pt>
                <c:pt idx="6">
                  <c:v>2.2418188939985702</c:v>
                </c:pt>
                <c:pt idx="7">
                  <c:v>2.3203688737516641</c:v>
                </c:pt>
                <c:pt idx="8">
                  <c:v>2.2249645246962757</c:v>
                </c:pt>
                <c:pt idx="9">
                  <c:v>3.1194793527602886</c:v>
                </c:pt>
              </c:numCache>
            </c:numRef>
          </c:val>
          <c:extLst>
            <c:ext xmlns:c16="http://schemas.microsoft.com/office/drawing/2014/chart" uri="{C3380CC4-5D6E-409C-BE32-E72D297353CC}">
              <c16:uniqueId val="{00000005-8C1B-4BD7-8A60-39AB51966E4A}"/>
            </c:ext>
          </c:extLst>
        </c:ser>
        <c:dLbls>
          <c:showLegendKey val="0"/>
          <c:showVal val="0"/>
          <c:showCatName val="0"/>
          <c:showSerName val="0"/>
          <c:showPercent val="0"/>
          <c:showBubbleSize val="0"/>
        </c:dLbls>
        <c:axId val="664029408"/>
        <c:axId val="664035640"/>
      </c:areaChart>
      <c:catAx>
        <c:axId val="6640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4035640"/>
        <c:crosses val="autoZero"/>
        <c:auto val="1"/>
        <c:lblAlgn val="ctr"/>
        <c:lblOffset val="100"/>
        <c:noMultiLvlLbl val="0"/>
      </c:catAx>
      <c:valAx>
        <c:axId val="664035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640294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0.65612</cdr:x>
      <cdr:y>0.34491</cdr:y>
    </cdr:from>
    <cdr:to>
      <cdr:x>1</cdr:x>
      <cdr:y>0.43159</cdr:y>
    </cdr:to>
    <cdr:sp macro="" textlink="">
      <cdr:nvSpPr>
        <cdr:cNvPr id="2" name="TextBox 1"/>
        <cdr:cNvSpPr txBox="1"/>
      </cdr:nvSpPr>
      <cdr:spPr>
        <a:xfrm xmlns:a="http://schemas.openxmlformats.org/drawingml/2006/main">
          <a:off x="5128765" y="1282701"/>
          <a:ext cx="2688045" cy="3223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accent6">
                  <a:lumMod val="75000"/>
                </a:schemeClr>
              </a:solidFill>
            </a:rPr>
            <a:t>2007 (Great</a:t>
          </a:r>
          <a:r>
            <a:rPr lang="en-US" sz="1100" b="1" baseline="0" dirty="0">
              <a:solidFill>
                <a:schemeClr val="accent6">
                  <a:lumMod val="75000"/>
                </a:schemeClr>
              </a:solidFill>
            </a:rPr>
            <a:t> Recession)</a:t>
          </a:r>
          <a:endParaRPr lang="en-US" sz="1100" b="1" dirty="0">
            <a:solidFill>
              <a:schemeClr val="accent6">
                <a:lumMod val="75000"/>
              </a:schemeClr>
            </a:solidFill>
          </a:endParaRPr>
        </a:p>
      </cdr:txBody>
    </cdr:sp>
  </cdr:relSizeAnchor>
  <cdr:relSizeAnchor xmlns:cdr="http://schemas.openxmlformats.org/drawingml/2006/chartDrawing">
    <cdr:from>
      <cdr:x>0.21172</cdr:x>
      <cdr:y>0.54274</cdr:y>
    </cdr:from>
    <cdr:to>
      <cdr:x>0.64111</cdr:x>
      <cdr:y>0.62154</cdr:y>
    </cdr:to>
    <cdr:sp macro="" textlink="">
      <cdr:nvSpPr>
        <cdr:cNvPr id="3" name="TextBox 2"/>
        <cdr:cNvSpPr txBox="1"/>
      </cdr:nvSpPr>
      <cdr:spPr>
        <a:xfrm xmlns:a="http://schemas.openxmlformats.org/drawingml/2006/main">
          <a:off x="1311722" y="1893347"/>
          <a:ext cx="2660290" cy="274893"/>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100" b="1">
              <a:solidFill>
                <a:srgbClr val="C00000"/>
              </a:solidFill>
            </a:rPr>
            <a:t>2020 (COVID-19</a:t>
          </a:r>
          <a:r>
            <a:rPr lang="en-US" sz="1100" b="1" baseline="0">
              <a:solidFill>
                <a:srgbClr val="C00000"/>
              </a:solidFill>
            </a:rPr>
            <a:t> Recession)</a:t>
          </a:r>
          <a:endParaRPr lang="en-US" sz="1100" b="1">
            <a:solidFill>
              <a:srgbClr val="C00000"/>
            </a:solidFill>
          </a:endParaRPr>
        </a:p>
      </cdr:txBody>
    </cdr:sp>
  </cdr:relSizeAnchor>
  <cdr:relSizeAnchor xmlns:cdr="http://schemas.openxmlformats.org/drawingml/2006/chartDrawing">
    <cdr:from>
      <cdr:x>0.5447</cdr:x>
      <cdr:y>0.25514</cdr:y>
    </cdr:from>
    <cdr:to>
      <cdr:x>0.65623</cdr:x>
      <cdr:y>0.32081</cdr:y>
    </cdr:to>
    <cdr:sp macro="" textlink="">
      <cdr:nvSpPr>
        <cdr:cNvPr id="4" name="TextBox 3"/>
        <cdr:cNvSpPr txBox="1"/>
      </cdr:nvSpPr>
      <cdr:spPr>
        <a:xfrm xmlns:a="http://schemas.openxmlformats.org/drawingml/2006/main">
          <a:off x="4257782" y="948865"/>
          <a:ext cx="871808" cy="244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accent1">
                  <a:lumMod val="75000"/>
                </a:schemeClr>
              </a:solidFill>
            </a:rPr>
            <a:t>2001</a:t>
          </a:r>
        </a:p>
      </cdr:txBody>
    </cdr:sp>
  </cdr:relSizeAnchor>
  <cdr:relSizeAnchor xmlns:cdr="http://schemas.openxmlformats.org/drawingml/2006/chartDrawing">
    <cdr:from>
      <cdr:x>0.49786</cdr:x>
      <cdr:y>0.25443</cdr:y>
    </cdr:from>
    <cdr:to>
      <cdr:x>0.69772</cdr:x>
      <cdr:y>0.53685</cdr:y>
    </cdr:to>
    <cdr:sp macro="" textlink="">
      <cdr:nvSpPr>
        <cdr:cNvPr id="5" name="TextBox 4"/>
        <cdr:cNvSpPr txBox="1"/>
      </cdr:nvSpPr>
      <cdr:spPr>
        <a:xfrm xmlns:a="http://schemas.openxmlformats.org/drawingml/2006/main">
          <a:off x="2277789" y="8237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0.41421</cdr:x>
      <cdr:y>0.24392</cdr:y>
    </cdr:from>
    <cdr:to>
      <cdr:x>0.61408</cdr:x>
      <cdr:y>0.52634</cdr:y>
    </cdr:to>
    <cdr:sp macro="" textlink="">
      <cdr:nvSpPr>
        <cdr:cNvPr id="6" name="TextBox 5"/>
        <cdr:cNvSpPr txBox="1"/>
      </cdr:nvSpPr>
      <cdr:spPr>
        <a:xfrm xmlns:a="http://schemas.openxmlformats.org/drawingml/2006/main">
          <a:off x="1895088" y="7897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0.41793</cdr:x>
      <cdr:y>0.173</cdr:y>
    </cdr:from>
    <cdr:to>
      <cdr:x>0.61779</cdr:x>
      <cdr:y>0.45542</cdr:y>
    </cdr:to>
    <cdr:sp macro="" textlink="">
      <cdr:nvSpPr>
        <cdr:cNvPr id="7" name="TextBox 6"/>
        <cdr:cNvSpPr txBox="1"/>
      </cdr:nvSpPr>
      <cdr:spPr>
        <a:xfrm xmlns:a="http://schemas.openxmlformats.org/drawingml/2006/main">
          <a:off x="1912097" y="5601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0.53678</cdr:x>
      <cdr:y>0.77992</cdr:y>
    </cdr:from>
    <cdr:to>
      <cdr:x>0.96838</cdr:x>
      <cdr:y>0.78252</cdr:y>
    </cdr:to>
    <cdr:cxnSp macro="">
      <cdr:nvCxnSpPr>
        <cdr:cNvPr id="2" name="Straight Connector 1">
          <a:extLst xmlns:a="http://schemas.openxmlformats.org/drawingml/2006/main">
            <a:ext uri="{FF2B5EF4-FFF2-40B4-BE49-F238E27FC236}">
              <a16:creationId xmlns:a16="http://schemas.microsoft.com/office/drawing/2014/main" id="{BFFB84AE-F10D-1343-853F-F0181D63636A}"/>
            </a:ext>
          </a:extLst>
        </cdr:cNvPr>
        <cdr:cNvCxnSpPr/>
      </cdr:nvCxnSpPr>
      <cdr:spPr>
        <a:xfrm xmlns:a="http://schemas.openxmlformats.org/drawingml/2006/main">
          <a:off x="4851499" y="3515683"/>
          <a:ext cx="3900873" cy="11711"/>
        </a:xfrm>
        <a:prstGeom xmlns:a="http://schemas.openxmlformats.org/drawingml/2006/main" prst="line">
          <a:avLst/>
        </a:prstGeom>
        <a:ln xmlns:a="http://schemas.openxmlformats.org/drawingml/2006/main" w="1270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C110C-02FF-E541-91B4-61AAC6857C70}" type="datetimeFigureOut">
              <a:rPr lang="en-US" smtClean="0"/>
              <a:t>10/26/2021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42AE3-85A2-BB43-842E-76B52BCC39F4}" type="slidenum">
              <a:rPr lang="en-US" smtClean="0"/>
              <a:t>‹#›</a:t>
            </a:fld>
            <a:endParaRPr lang="en-US"/>
          </a:p>
        </p:txBody>
      </p:sp>
    </p:spTree>
    <p:extLst>
      <p:ext uri="{BB962C8B-B14F-4D97-AF65-F5344CB8AC3E}">
        <p14:creationId xmlns:p14="http://schemas.microsoft.com/office/powerpoint/2010/main" val="1731227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Begin by saying </a:t>
            </a:r>
            <a:r>
              <a:rPr lang="en-US" sz="1600" b="0" i="0" kern="1200" dirty="0" smtClean="0">
                <a:solidFill>
                  <a:schemeClr val="tx1"/>
                </a:solidFill>
                <a:effectLst/>
                <a:latin typeface="+mn-lt"/>
                <a:ea typeface="+mn-ea"/>
                <a:cs typeface="+mn-cs"/>
              </a:rPr>
              <a:t>“Thanks Luke and organizers”</a:t>
            </a: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E267-C31A-4B1F-A3EF-16F6D429F5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31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11</a:t>
            </a:fld>
            <a:endParaRPr lang="en-US"/>
          </a:p>
        </p:txBody>
      </p:sp>
    </p:spTree>
    <p:extLst>
      <p:ext uri="{BB962C8B-B14F-4D97-AF65-F5344CB8AC3E}">
        <p14:creationId xmlns:p14="http://schemas.microsoft.com/office/powerpoint/2010/main" val="392211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7E267-C31A-4B1F-A3EF-16F6D429F5E6}" type="slidenum">
              <a:rPr lang="en-US" smtClean="0"/>
              <a:t>12</a:t>
            </a:fld>
            <a:endParaRPr lang="en-US"/>
          </a:p>
        </p:txBody>
      </p:sp>
    </p:spTree>
    <p:extLst>
      <p:ext uri="{BB962C8B-B14F-4D97-AF65-F5344CB8AC3E}">
        <p14:creationId xmlns:p14="http://schemas.microsoft.com/office/powerpoint/2010/main" val="25318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5575"/>
            <a:ext cx="5045075" cy="2838450"/>
          </a:xfrm>
        </p:spPr>
      </p:sp>
      <p:sp>
        <p:nvSpPr>
          <p:cNvPr id="3" name="Notes Placeholder 2"/>
          <p:cNvSpPr>
            <a:spLocks noGrp="1"/>
          </p:cNvSpPr>
          <p:nvPr>
            <p:ph type="body" idx="1"/>
          </p:nvPr>
        </p:nvSpPr>
        <p:spPr>
          <a:xfrm>
            <a:off x="377190" y="3120390"/>
            <a:ext cx="6355080" cy="6069330"/>
          </a:xfrm>
        </p:spPr>
        <p:txBody>
          <a:bodyPr/>
          <a:lstStyle/>
          <a:p>
            <a:pPr defTabSz="942304">
              <a:defRPr/>
            </a:pPr>
            <a:r>
              <a:rPr lang="en-US" sz="1400" b="1" dirty="0" smtClean="0">
                <a:solidFill>
                  <a:prstClr val="black"/>
                </a:solidFill>
              </a:rPr>
              <a:t>So, how does BLS stack up compared to non-governmental Big Data sources? </a:t>
            </a:r>
          </a:p>
          <a:p>
            <a:pPr marL="176682" indent="-176682" defTabSz="942304">
              <a:buFont typeface="Arial" panose="020B0604020202020204" pitchFamily="34" charset="0"/>
              <a:buChar char="•"/>
              <a:defRPr/>
            </a:pPr>
            <a:r>
              <a:rPr lang="en-US" sz="1400" dirty="0" smtClean="0">
                <a:solidFill>
                  <a:prstClr val="black"/>
                </a:solidFill>
              </a:rPr>
              <a:t>BPP is a daily price index developed at MIT using online prices. </a:t>
            </a:r>
          </a:p>
          <a:p>
            <a:pPr defTabSz="942304">
              <a:defRPr/>
            </a:pPr>
            <a:r>
              <a:rPr lang="en-US" sz="1400" dirty="0" smtClean="0">
                <a:solidFill>
                  <a:prstClr val="black"/>
                </a:solidFill>
              </a:rPr>
              <a:t>Advantages:</a:t>
            </a:r>
          </a:p>
          <a:p>
            <a:pPr marL="647834" lvl="1" indent="-176682" defTabSz="942304">
              <a:buFont typeface="Arial" panose="020B0604020202020204" pitchFamily="34" charset="0"/>
              <a:buChar char="•"/>
              <a:defRPr/>
            </a:pPr>
            <a:r>
              <a:rPr lang="en-US" sz="1400" dirty="0" smtClean="0">
                <a:solidFill>
                  <a:prstClr val="black"/>
                </a:solidFill>
              </a:rPr>
              <a:t>timeliness of a daily price index  </a:t>
            </a:r>
          </a:p>
          <a:p>
            <a:pPr marL="647834" lvl="1" indent="-176682" defTabSz="942304">
              <a:buFont typeface="Arial" panose="020B0604020202020204" pitchFamily="34" charset="0"/>
              <a:buChar char="•"/>
              <a:defRPr/>
            </a:pPr>
            <a:r>
              <a:rPr lang="en-US" sz="1400" dirty="0" smtClean="0">
                <a:solidFill>
                  <a:prstClr val="black"/>
                </a:solidFill>
              </a:rPr>
              <a:t>large sample sizes </a:t>
            </a:r>
          </a:p>
          <a:p>
            <a:pPr marL="176682" indent="-176682" defTabSz="942304">
              <a:buFont typeface="Arial" panose="020B0604020202020204" pitchFamily="34" charset="0"/>
              <a:buChar char="•"/>
              <a:defRPr/>
            </a:pPr>
            <a:r>
              <a:rPr lang="en-US" sz="1400" dirty="0" smtClean="0">
                <a:solidFill>
                  <a:prstClr val="black"/>
                </a:solidFill>
              </a:rPr>
              <a:t>However, BPPs does not price the same representative bundle on a daily basis.  </a:t>
            </a:r>
          </a:p>
          <a:p>
            <a:pPr marL="647834" lvl="1" indent="-176682" defTabSz="942304">
              <a:buFont typeface="Arial" panose="020B0604020202020204" pitchFamily="34" charset="0"/>
              <a:buChar char="•"/>
              <a:defRPr/>
            </a:pPr>
            <a:r>
              <a:rPr lang="en-US" sz="1400" dirty="0" smtClean="0">
                <a:solidFill>
                  <a:prstClr val="black"/>
                </a:solidFill>
              </a:rPr>
              <a:t>Use sampling weights from our Consumer Expenditure Survey – our source of cost weights in the CPI.</a:t>
            </a:r>
          </a:p>
          <a:p>
            <a:pPr marL="647834" lvl="1" indent="-176682" defTabSz="942304">
              <a:buFont typeface="Arial" panose="020B0604020202020204" pitchFamily="34" charset="0"/>
              <a:buChar char="•"/>
              <a:defRPr/>
            </a:pPr>
            <a:r>
              <a:rPr lang="en-US" sz="1400" dirty="0" smtClean="0">
                <a:solidFill>
                  <a:prstClr val="black"/>
                </a:solidFill>
              </a:rPr>
              <a:t>Because they have no source of sampling weights for the prices that they collect from the web.</a:t>
            </a:r>
          </a:p>
          <a:p>
            <a:pPr defTabSz="942304">
              <a:defRPr/>
            </a:pPr>
            <a:r>
              <a:rPr lang="en-US" sz="1400" b="1" dirty="0" smtClean="0">
                <a:solidFill>
                  <a:prstClr val="black"/>
                </a:solidFill>
              </a:rPr>
              <a:t>Will Big</a:t>
            </a:r>
            <a:r>
              <a:rPr lang="en-US" sz="1400" b="1" baseline="0" dirty="0" smtClean="0">
                <a:solidFill>
                  <a:prstClr val="black"/>
                </a:solidFill>
              </a:rPr>
              <a:t> Data replace the need for Official statistics?  NO!</a:t>
            </a:r>
            <a:endParaRPr lang="en-US" sz="1400" b="1" dirty="0" smtClean="0">
              <a:solidFill>
                <a:prstClr val="black"/>
              </a:solidFill>
            </a:endParaRPr>
          </a:p>
          <a:p>
            <a:pPr defTabSz="942304">
              <a:defRPr/>
            </a:pPr>
            <a:r>
              <a:rPr lang="en-US" sz="1400" b="1" dirty="0" smtClean="0">
                <a:solidFill>
                  <a:prstClr val="black"/>
                </a:solidFill>
              </a:rPr>
              <a:t>Billion </a:t>
            </a:r>
            <a:r>
              <a:rPr lang="en-US" sz="1400" b="1" dirty="0">
                <a:solidFill>
                  <a:prstClr val="black"/>
                </a:solidFill>
              </a:rPr>
              <a:t>Prices and CPI serve different informational needs.  </a:t>
            </a:r>
          </a:p>
          <a:p>
            <a:pPr marL="176682" indent="-176682" defTabSz="942304">
              <a:buFont typeface="Arial" panose="020B0604020202020204" pitchFamily="34" charset="0"/>
              <a:buChar char="•"/>
              <a:defRPr/>
            </a:pPr>
            <a:r>
              <a:rPr lang="en-US" sz="1400" dirty="0" smtClean="0">
                <a:solidFill>
                  <a:prstClr val="black"/>
                </a:solidFill>
              </a:rPr>
              <a:t>CPI </a:t>
            </a:r>
            <a:r>
              <a:rPr lang="en-US" sz="1400" dirty="0">
                <a:solidFill>
                  <a:prstClr val="black"/>
                </a:solidFill>
              </a:rPr>
              <a:t>measures changes in the cost of living for a representative consumer purchasing a representative market basket—all critical to serving the policymakers, social security recipients and hundreds of programs that use the CPI to adjust benefit levels or thresholds.</a:t>
            </a:r>
          </a:p>
          <a:p>
            <a:pPr marL="176682" indent="-176682" defTabSz="942304">
              <a:buFont typeface="Arial" panose="020B0604020202020204" pitchFamily="34" charset="0"/>
              <a:buChar char="•"/>
              <a:defRPr/>
            </a:pPr>
            <a:r>
              <a:rPr lang="en-US" sz="1400" dirty="0" smtClean="0">
                <a:solidFill>
                  <a:prstClr val="black"/>
                </a:solidFill>
              </a:rPr>
              <a:t>We </a:t>
            </a:r>
            <a:r>
              <a:rPr lang="en-US" sz="1400" dirty="0">
                <a:solidFill>
                  <a:prstClr val="black"/>
                </a:solidFill>
              </a:rPr>
              <a:t>are transparent in a way that is inconsistent with protecting profit-making intellectual property. </a:t>
            </a:r>
          </a:p>
          <a:p>
            <a:pPr marL="176682" indent="-176682" defTabSz="942304">
              <a:buFont typeface="Arial" panose="020B0604020202020204" pitchFamily="34" charset="0"/>
              <a:buChar char="•"/>
              <a:defRPr/>
            </a:pPr>
            <a:r>
              <a:rPr lang="en-US" sz="1400" dirty="0" smtClean="0">
                <a:solidFill>
                  <a:prstClr val="black"/>
                </a:solidFill>
              </a:rPr>
              <a:t>Because </a:t>
            </a:r>
            <a:r>
              <a:rPr lang="en-US" sz="1400" dirty="0">
                <a:solidFill>
                  <a:prstClr val="black"/>
                </a:solidFill>
              </a:rPr>
              <a:t>we are a part of government, have a secure environment and have access to sensitive administrative data:</a:t>
            </a:r>
          </a:p>
          <a:p>
            <a:pPr marL="647834" lvl="1" indent="-176682" defTabSz="942304">
              <a:buFont typeface="Arial" panose="020B0604020202020204" pitchFamily="34" charset="0"/>
              <a:buChar char="•"/>
              <a:defRPr/>
            </a:pPr>
            <a:r>
              <a:rPr lang="en-US" sz="1400" dirty="0" smtClean="0">
                <a:solidFill>
                  <a:prstClr val="black"/>
                </a:solidFill>
              </a:rPr>
              <a:t>We </a:t>
            </a:r>
            <a:r>
              <a:rPr lang="en-US" sz="1400" dirty="0">
                <a:solidFill>
                  <a:prstClr val="black"/>
                </a:solidFill>
              </a:rPr>
              <a:t>can get and verify that we have a representative sample. </a:t>
            </a:r>
          </a:p>
          <a:p>
            <a:pPr marL="647834" lvl="1" indent="-176682" defTabSz="942304">
              <a:buFont typeface="Arial" panose="020B0604020202020204" pitchFamily="34" charset="0"/>
              <a:buChar char="•"/>
              <a:defRPr/>
            </a:pPr>
            <a:r>
              <a:rPr lang="en-US" sz="1400" dirty="0">
                <a:solidFill>
                  <a:prstClr val="black"/>
                </a:solidFill>
              </a:rPr>
              <a:t>We can match sensitive information from our respondents to administrative records and other sources</a:t>
            </a:r>
            <a:r>
              <a:rPr lang="en-US" sz="1800" dirty="0">
                <a:solidFill>
                  <a:prstClr val="black"/>
                </a:solidFill>
              </a:rPr>
              <a:t>.</a:t>
            </a:r>
            <a:endParaRPr lang="en-US" sz="3600" dirty="0">
              <a:solidFill>
                <a:prstClr val="black"/>
              </a:solidFill>
            </a:endParaRPr>
          </a:p>
        </p:txBody>
      </p:sp>
      <p:sp>
        <p:nvSpPr>
          <p:cNvPr id="4" name="Slide Number Placeholder 3"/>
          <p:cNvSpPr>
            <a:spLocks noGrp="1"/>
          </p:cNvSpPr>
          <p:nvPr>
            <p:ph type="sldNum" sz="quarter" idx="10"/>
          </p:nvPr>
        </p:nvSpPr>
        <p:spPr/>
        <p:txBody>
          <a:bodyPr/>
          <a:lstStyle/>
          <a:p>
            <a:fld id="{EB7BDBEF-95B7-497B-9F7A-C96EE7A60AB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0757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Before we go forward with alternative data sources, we need to assess opportunities and risks.</a:t>
            </a:r>
          </a:p>
          <a:p>
            <a:endParaRPr lang="en-US" sz="1400" dirty="0"/>
          </a:p>
          <a:p>
            <a:r>
              <a:rPr lang="en-US" sz="1400" dirty="0"/>
              <a:t>To explain, consider a steel producer metaphor</a:t>
            </a:r>
          </a:p>
          <a:p>
            <a:pPr marL="706728" lvl="1" indent="-235576">
              <a:buFont typeface="+mj-lt"/>
              <a:buAutoNum type="arabicPeriod"/>
            </a:pPr>
            <a:r>
              <a:rPr lang="en-US" sz="1400" dirty="0"/>
              <a:t>We produce high-quality steel.</a:t>
            </a:r>
          </a:p>
          <a:p>
            <a:pPr marL="706728" lvl="1" indent="-235576">
              <a:buFont typeface="+mj-lt"/>
              <a:buAutoNum type="arabicPeriod"/>
            </a:pPr>
            <a:r>
              <a:rPr lang="en-US" sz="1400" dirty="0"/>
              <a:t>Big data = a new iron mine, with costs:</a:t>
            </a:r>
          </a:p>
          <a:p>
            <a:pPr marL="1236774" lvl="2" indent="-294470">
              <a:buFont typeface="Arial" panose="020B0604020202020204" pitchFamily="34" charset="0"/>
              <a:buChar char="•"/>
            </a:pPr>
            <a:r>
              <a:rPr lang="en-US" sz="1400" dirty="0"/>
              <a:t>Mining that data</a:t>
            </a:r>
          </a:p>
          <a:p>
            <a:pPr marL="1236774" lvl="2" indent="-294470">
              <a:buFont typeface="Arial" panose="020B0604020202020204" pitchFamily="34" charset="0"/>
              <a:buChar char="•"/>
            </a:pPr>
            <a:r>
              <a:rPr lang="en-US" sz="1400" dirty="0"/>
              <a:t>Determining its carbon content</a:t>
            </a:r>
          </a:p>
          <a:p>
            <a:pPr marL="1236774" lvl="2" indent="-294470">
              <a:buFont typeface="Arial" panose="020B0604020202020204" pitchFamily="34" charset="0"/>
              <a:buChar char="•"/>
            </a:pPr>
            <a:r>
              <a:rPr lang="en-US" sz="1400" dirty="0"/>
              <a:t>Turning it into high-quality steel. </a:t>
            </a:r>
          </a:p>
          <a:p>
            <a:pPr marL="706728" lvl="1" indent="-235576">
              <a:buFont typeface="+mj-lt"/>
              <a:buAutoNum type="arabicPeriod"/>
            </a:pPr>
            <a:r>
              <a:rPr lang="en-US" sz="1400" dirty="0"/>
              <a:t>Because we ultimately focus on cost-effective production of high-quality steel, we may not be able to use the new mine if costs are too high or if the ore is low quality, or if the mine is likely to flood excessively</a:t>
            </a:r>
          </a:p>
          <a:p>
            <a:endParaRPr lang="en-US" sz="1400" dirty="0"/>
          </a:p>
          <a:p>
            <a:r>
              <a:rPr lang="en-US" sz="1400" b="1" dirty="0"/>
              <a:t>So, how does BLS stack up compared to non-governmental Big Data sources? </a:t>
            </a:r>
          </a:p>
        </p:txBody>
      </p:sp>
      <p:sp>
        <p:nvSpPr>
          <p:cNvPr id="4" name="Slide Number Placeholder 3"/>
          <p:cNvSpPr>
            <a:spLocks noGrp="1"/>
          </p:cNvSpPr>
          <p:nvPr>
            <p:ph type="sldNum" sz="quarter" idx="10"/>
          </p:nvPr>
        </p:nvSpPr>
        <p:spPr/>
        <p:txBody>
          <a:bodyPr/>
          <a:lstStyle/>
          <a:p>
            <a:fld id="{EB7BDBEF-95B7-497B-9F7A-C96EE7A60AB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34090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15</a:t>
            </a:fld>
            <a:endParaRPr lang="en-US"/>
          </a:p>
        </p:txBody>
      </p:sp>
    </p:spTree>
    <p:extLst>
      <p:ext uri="{BB962C8B-B14F-4D97-AF65-F5344CB8AC3E}">
        <p14:creationId xmlns:p14="http://schemas.microsoft.com/office/powerpoint/2010/main" val="402074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67E267-C31A-4B1F-A3EF-16F6D429F5E6}" type="slidenum">
              <a:rPr lang="en-US" smtClean="0"/>
              <a:t>16</a:t>
            </a:fld>
            <a:endParaRPr lang="en-US"/>
          </a:p>
        </p:txBody>
      </p:sp>
    </p:spTree>
    <p:extLst>
      <p:ext uri="{BB962C8B-B14F-4D97-AF65-F5344CB8AC3E}">
        <p14:creationId xmlns:p14="http://schemas.microsoft.com/office/powerpoint/2010/main" val="357589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495300"/>
            <a:ext cx="5322888" cy="2995613"/>
          </a:xfrm>
        </p:spPr>
      </p:sp>
      <p:sp>
        <p:nvSpPr>
          <p:cNvPr id="3" name="Notes Placeholder 2"/>
          <p:cNvSpPr>
            <a:spLocks noGrp="1"/>
          </p:cNvSpPr>
          <p:nvPr>
            <p:ph type="body" idx="1"/>
          </p:nvPr>
        </p:nvSpPr>
        <p:spPr>
          <a:xfrm>
            <a:off x="631590" y="4146577"/>
            <a:ext cx="5808246" cy="5398375"/>
          </a:xfrm>
        </p:spPr>
        <p:txBody>
          <a:bodyPr/>
          <a:lstStyle/>
          <a:p>
            <a:pPr defTabSz="960107">
              <a:defRPr/>
            </a:pPr>
            <a:r>
              <a:rPr lang="en-US" sz="1300" dirty="0">
                <a:latin typeface="Calibri" panose="020F0502020204030204" pitchFamily="34" charset="0"/>
              </a:rPr>
              <a:t>Thank to host and the audience!</a:t>
            </a:r>
          </a:p>
        </p:txBody>
      </p:sp>
      <p:sp>
        <p:nvSpPr>
          <p:cNvPr id="4" name="Slide Number Placeholder 3"/>
          <p:cNvSpPr>
            <a:spLocks noGrp="1"/>
          </p:cNvSpPr>
          <p:nvPr>
            <p:ph type="sldNum" sz="quarter" idx="10"/>
          </p:nvPr>
        </p:nvSpPr>
        <p:spPr/>
        <p:txBody>
          <a:bodyPr/>
          <a:lstStyle/>
          <a:p>
            <a:fld id="{EB7BDBEF-95B7-497B-9F7A-C96EE7A60AB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5408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18</a:t>
            </a:fld>
            <a:endParaRPr lang="en-US"/>
          </a:p>
        </p:txBody>
      </p:sp>
    </p:spTree>
    <p:extLst>
      <p:ext uri="{BB962C8B-B14F-4D97-AF65-F5344CB8AC3E}">
        <p14:creationId xmlns:p14="http://schemas.microsoft.com/office/powerpoint/2010/main" val="276692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0"/>
            <a:ext cx="6257925" cy="3521075"/>
          </a:xfrm>
        </p:spPr>
      </p:sp>
      <p:sp>
        <p:nvSpPr>
          <p:cNvPr id="3" name="Notes Placeholder 2"/>
          <p:cNvSpPr>
            <a:spLocks noGrp="1"/>
          </p:cNvSpPr>
          <p:nvPr>
            <p:ph type="body" idx="1"/>
          </p:nvPr>
        </p:nvSpPr>
        <p:spPr>
          <a:xfrm>
            <a:off x="710248" y="3677153"/>
            <a:ext cx="5681980" cy="5476610"/>
          </a:xfrm>
        </p:spPr>
        <p:txBody>
          <a:bodyPr/>
          <a:lstStyle/>
          <a:p>
            <a:r>
              <a:rPr lang="en-US" sz="1400" dirty="0"/>
              <a:t>If you see it, decry political interference—it hurts us all.  </a:t>
            </a:r>
          </a:p>
          <a:p>
            <a:endParaRPr lang="en-US" sz="1400" dirty="0"/>
          </a:p>
          <a:p>
            <a:pPr marL="176661" indent="-176661">
              <a:buFont typeface="Arial" panose="020B0604020202020204" pitchFamily="34" charset="0"/>
              <a:buChar char="•"/>
            </a:pPr>
            <a:r>
              <a:rPr lang="en-US" sz="1400" dirty="0"/>
              <a:t>Be sure to speak up for official statistics</a:t>
            </a:r>
          </a:p>
          <a:p>
            <a:pPr marL="647756" lvl="1" indent="-176661" defTabSz="942189">
              <a:buFont typeface="Arial" panose="020B0604020202020204" pitchFamily="34" charset="0"/>
              <a:buChar char="•"/>
              <a:defRPr/>
            </a:pPr>
            <a:r>
              <a:rPr lang="en-US" sz="1400" dirty="0"/>
              <a:t>The fight for integrity in economics is not one the stats agencies can win alone.  They need your help. </a:t>
            </a:r>
          </a:p>
          <a:p>
            <a:pPr marL="647756" lvl="1" indent="-176661" defTabSz="942189">
              <a:buFont typeface="Arial" panose="020B0604020202020204" pitchFamily="34" charset="0"/>
              <a:buChar char="•"/>
              <a:defRPr/>
            </a:pPr>
            <a:r>
              <a:rPr lang="en-US" sz="1400" dirty="0"/>
              <a:t>I encourage all of you, as trusted voices, to speak up for the integrity of Federal statistics. </a:t>
            </a:r>
          </a:p>
          <a:p>
            <a:pPr marL="1118850" lvl="2" indent="-176661" defTabSz="942189">
              <a:buFont typeface="Arial" panose="020B0604020202020204" pitchFamily="34" charset="0"/>
              <a:buChar char="•"/>
              <a:defRPr/>
            </a:pPr>
            <a:r>
              <a:rPr lang="en-US" sz="1400" dirty="0"/>
              <a:t>When you allow uninformed criticism (or cheap shots, nihilism,  sloppy work or cheap laughs) to stand, you undermine all of the work – including yours! – that relies on our data.</a:t>
            </a:r>
          </a:p>
          <a:p>
            <a:pPr marL="1118850" lvl="2" indent="-176661" defTabSz="942189">
              <a:buFont typeface="Arial" panose="020B0604020202020204" pitchFamily="34" charset="0"/>
              <a:buChar char="•"/>
              <a:defRPr/>
            </a:pPr>
            <a:r>
              <a:rPr lang="en-US" sz="1400" dirty="0"/>
              <a:t>Your job is to speak up or the data and the integrity of the data will disappear.</a:t>
            </a:r>
          </a:p>
          <a:p>
            <a:pPr marL="647756" lvl="1" indent="-176661" defTabSz="942189">
              <a:buFont typeface="Arial" panose="020B0604020202020204" pitchFamily="34" charset="0"/>
              <a:buChar char="•"/>
              <a:defRPr/>
            </a:pPr>
            <a:r>
              <a:rPr lang="en-US" sz="1400" dirty="0"/>
              <a:t>Participate in surveys and encourage others to do the same.  And thank those who do!!</a:t>
            </a:r>
          </a:p>
          <a:p>
            <a:pPr marL="647756" lvl="1" indent="-176661" defTabSz="942189">
              <a:buFont typeface="Arial" panose="020B0604020202020204" pitchFamily="34" charset="0"/>
              <a:buChar char="•"/>
              <a:defRPr/>
            </a:pPr>
            <a:r>
              <a:rPr lang="en-US" sz="1400" dirty="0"/>
              <a:t>Support the recommendations of the Ryan-Murray Commission on Evidence-based Policymaking.</a:t>
            </a:r>
          </a:p>
          <a:p>
            <a:pPr marL="765610" lvl="1" indent="-294465" defTabSz="942289">
              <a:buFont typeface="Arial" panose="020B0604020202020204" pitchFamily="34" charset="0"/>
              <a:buChar char="•"/>
            </a:pPr>
            <a:r>
              <a:rPr lang="en-US" sz="1400" dirty="0"/>
              <a:t>Tell your elected officials how important it is to have good data for your decision-making!</a:t>
            </a:r>
          </a:p>
          <a:p>
            <a:endParaRPr lang="en-US" sz="1400" dirty="0"/>
          </a:p>
          <a:p>
            <a:r>
              <a:rPr lang="en-US" sz="1400" dirty="0"/>
              <a:t>Third, regardless of industry, occupation, or any other distinction that may land you in one of our survey samples, it is your participation in BLS surveys that keep them as accurate and timely as possible.  If you are asked to participate in a BLS survey, please do so. </a:t>
            </a:r>
          </a:p>
        </p:txBody>
      </p:sp>
      <p:sp>
        <p:nvSpPr>
          <p:cNvPr id="4" name="Slide Number Placeholder 3"/>
          <p:cNvSpPr>
            <a:spLocks noGrp="1"/>
          </p:cNvSpPr>
          <p:nvPr>
            <p:ph type="sldNum" sz="quarter" idx="10"/>
          </p:nvPr>
        </p:nvSpPr>
        <p:spPr/>
        <p:txBody>
          <a:bodyPr/>
          <a:lstStyle/>
          <a:p>
            <a:fld id="{10B3B54F-F11E-499C-8BDC-9D52C8CE5926}" type="slidenum">
              <a:rPr lang="en-US" smtClean="0"/>
              <a:t>19</a:t>
            </a:fld>
            <a:endParaRPr lang="en-US"/>
          </a:p>
        </p:txBody>
      </p:sp>
    </p:spTree>
    <p:extLst>
      <p:ext uri="{BB962C8B-B14F-4D97-AF65-F5344CB8AC3E}">
        <p14:creationId xmlns:p14="http://schemas.microsoft.com/office/powerpoint/2010/main" val="250761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Counts people, not jobs</a:t>
            </a:r>
          </a:p>
          <a:p>
            <a:r>
              <a:rPr lang="en-US" dirty="0" smtClean="0"/>
              <a:t>April--largest 1-month jump in series, to 14.7%</a:t>
            </a:r>
          </a:p>
          <a:p>
            <a:endParaRPr lang="en-US" dirty="0"/>
          </a:p>
        </p:txBody>
      </p:sp>
      <p:sp>
        <p:nvSpPr>
          <p:cNvPr id="4" name="Slide Number Placeholder 3"/>
          <p:cNvSpPr>
            <a:spLocks noGrp="1"/>
          </p:cNvSpPr>
          <p:nvPr>
            <p:ph type="sldNum" sz="quarter" idx="10"/>
          </p:nvPr>
        </p:nvSpPr>
        <p:spPr/>
        <p:txBody>
          <a:bodyPr/>
          <a:lstStyle/>
          <a:p>
            <a:fld id="{4167E267-C31A-4B1F-A3EF-16F6D429F5E6}" type="slidenum">
              <a:rPr lang="en-US" smtClean="0"/>
              <a:t>20</a:t>
            </a:fld>
            <a:endParaRPr lang="en-US"/>
          </a:p>
        </p:txBody>
      </p:sp>
    </p:spTree>
    <p:extLst>
      <p:ext uri="{BB962C8B-B14F-4D97-AF65-F5344CB8AC3E}">
        <p14:creationId xmlns:p14="http://schemas.microsoft.com/office/powerpoint/2010/main" val="290585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US econ conditions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Labor market (UR, jobs, EPOP, participation, </a:t>
            </a:r>
            <a:r>
              <a:rPr lang="en-US" sz="1200" b="1" kern="1200" dirty="0" smtClean="0">
                <a:solidFill>
                  <a:schemeClr val="tx1"/>
                </a:solidFill>
                <a:effectLst/>
                <a:latin typeface="+mn-lt"/>
                <a:ea typeface="+mn-ea"/>
                <a:cs typeface="+mn-cs"/>
              </a:rPr>
              <a:t>wages</a:t>
            </a:r>
            <a:r>
              <a:rPr lang="en-US" sz="1200" kern="1200" dirty="0" smtClean="0">
                <a:solidFill>
                  <a:schemeClr val="tx1"/>
                </a:solidFill>
                <a:effectLst/>
                <a:latin typeface="+mn-lt"/>
                <a:ea typeface="+mn-ea"/>
                <a:cs typeface="+mn-cs"/>
              </a:rPr>
              <a:t>, by demographic group)</a:t>
            </a:r>
          </a:p>
          <a:p>
            <a:pPr lvl="0"/>
            <a:r>
              <a:rPr lang="en-US" sz="1200" kern="1200" dirty="0" smtClean="0">
                <a:solidFill>
                  <a:schemeClr val="tx1"/>
                </a:solidFill>
                <a:effectLst/>
                <a:latin typeface="+mn-lt"/>
                <a:ea typeface="+mn-ea"/>
                <a:cs typeface="+mn-cs"/>
              </a:rPr>
              <a:t>Recovery from COVID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Outlook</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Risks (upside and down)</a:t>
            </a:r>
          </a:p>
          <a:p>
            <a:pPr lvl="0"/>
            <a:endParaRPr lang="en-US" sz="1200" kern="1200" dirty="0" smtClean="0">
              <a:solidFill>
                <a:schemeClr val="tx1"/>
              </a:solidFill>
              <a:effectLst/>
              <a:latin typeface="+mn-lt"/>
              <a:ea typeface="+mn-ea"/>
              <a:cs typeface="+mn-cs"/>
            </a:endParaRPr>
          </a:p>
          <a:p>
            <a:pPr marL="0" indent="0">
              <a:lnSpc>
                <a:spcPct val="150000"/>
              </a:lnSpc>
              <a:buClr>
                <a:srgbClr val="B6000D"/>
              </a:buClr>
              <a:buNone/>
            </a:pPr>
            <a:r>
              <a:rPr lang="en-US" sz="1200" dirty="0" smtClean="0">
                <a:solidFill>
                  <a:schemeClr val="tx1">
                    <a:lumMod val="65000"/>
                    <a:lumOff val="35000"/>
                  </a:schemeClr>
                </a:solidFill>
                <a:latin typeface="Verlag Book" pitchFamily="2" charset="0"/>
              </a:rPr>
              <a:t>Dramatic headline numbers</a:t>
            </a:r>
          </a:p>
          <a:p>
            <a:pPr marL="457200" lvl="1">
              <a:lnSpc>
                <a:spcPct val="150000"/>
              </a:lnSpc>
              <a:buClr>
                <a:srgbClr val="B6000D"/>
              </a:buClr>
            </a:pPr>
            <a:r>
              <a:rPr lang="en-US" sz="1100" dirty="0" smtClean="0">
                <a:solidFill>
                  <a:schemeClr val="tx1">
                    <a:lumMod val="65000"/>
                    <a:lumOff val="35000"/>
                  </a:schemeClr>
                </a:solidFill>
                <a:latin typeface="Verlag Book" pitchFamily="2" charset="0"/>
              </a:rPr>
              <a:t>Payroll jobs</a:t>
            </a:r>
          </a:p>
          <a:p>
            <a:pPr marL="457200" lvl="1">
              <a:lnSpc>
                <a:spcPct val="150000"/>
              </a:lnSpc>
              <a:buClr>
                <a:srgbClr val="B6000D"/>
              </a:buClr>
            </a:pPr>
            <a:r>
              <a:rPr lang="en-US" sz="1100" dirty="0" smtClean="0">
                <a:solidFill>
                  <a:schemeClr val="tx1">
                    <a:lumMod val="65000"/>
                    <a:lumOff val="35000"/>
                  </a:schemeClr>
                </a:solidFill>
                <a:latin typeface="Verlag Book" pitchFamily="2" charset="0"/>
              </a:rPr>
              <a:t>Unemployment rate</a:t>
            </a:r>
          </a:p>
          <a:p>
            <a:pPr marL="0" indent="0">
              <a:lnSpc>
                <a:spcPct val="150000"/>
              </a:lnSpc>
              <a:buClr>
                <a:srgbClr val="B6000D"/>
              </a:buClr>
              <a:buNone/>
            </a:pPr>
            <a:r>
              <a:rPr lang="en-US" sz="1200" dirty="0" smtClean="0">
                <a:solidFill>
                  <a:schemeClr val="tx1">
                    <a:lumMod val="65000"/>
                    <a:lumOff val="35000"/>
                  </a:schemeClr>
                </a:solidFill>
                <a:latin typeface="Verlag Book" pitchFamily="2" charset="0"/>
              </a:rPr>
              <a:t>Beyond headlines—disruptions</a:t>
            </a:r>
          </a:p>
          <a:p>
            <a:pPr marL="0" indent="0">
              <a:lnSpc>
                <a:spcPct val="150000"/>
              </a:lnSpc>
              <a:buClr>
                <a:srgbClr val="B6000D"/>
              </a:buClr>
              <a:buNone/>
            </a:pPr>
            <a:r>
              <a:rPr lang="en-US" sz="1200" dirty="0" smtClean="0">
                <a:solidFill>
                  <a:schemeClr val="tx1">
                    <a:lumMod val="65000"/>
                    <a:lumOff val="35000"/>
                  </a:schemeClr>
                </a:solidFill>
                <a:latin typeface="Verlag Book" pitchFamily="2" charset="0"/>
              </a:rPr>
              <a:t>Looking forward</a:t>
            </a:r>
          </a:p>
          <a:p>
            <a:pPr marL="457200" lvl="1">
              <a:lnSpc>
                <a:spcPct val="150000"/>
              </a:lnSpc>
              <a:buClr>
                <a:srgbClr val="B6000D"/>
              </a:buClr>
            </a:pPr>
            <a:r>
              <a:rPr lang="en-US" sz="1100" dirty="0" smtClean="0">
                <a:solidFill>
                  <a:schemeClr val="tx1">
                    <a:lumMod val="65000"/>
                    <a:lumOff val="35000"/>
                  </a:schemeClr>
                </a:solidFill>
                <a:latin typeface="Verlag Book" pitchFamily="2" charset="0"/>
              </a:rPr>
              <a:t>Recovery prospects</a:t>
            </a:r>
          </a:p>
          <a:p>
            <a:pPr marL="457200" lvl="1">
              <a:lnSpc>
                <a:spcPct val="150000"/>
              </a:lnSpc>
              <a:buClr>
                <a:srgbClr val="B6000D"/>
              </a:buClr>
            </a:pPr>
            <a:r>
              <a:rPr lang="en-US" sz="1100" dirty="0" smtClean="0">
                <a:solidFill>
                  <a:schemeClr val="tx1">
                    <a:lumMod val="65000"/>
                    <a:lumOff val="35000"/>
                  </a:schemeClr>
                </a:solidFill>
                <a:latin typeface="Verlag Book" pitchFamily="2" charset="0"/>
              </a:rPr>
              <a:t>Need for data</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2</a:t>
            </a:fld>
            <a:endParaRPr lang="en-US"/>
          </a:p>
        </p:txBody>
      </p:sp>
    </p:spTree>
    <p:extLst>
      <p:ext uri="{BB962C8B-B14F-4D97-AF65-F5344CB8AC3E}">
        <p14:creationId xmlns:p14="http://schemas.microsoft.com/office/powerpoint/2010/main" val="4165876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7E267-C31A-4B1F-A3EF-16F6D429F5E6}" type="slidenum">
              <a:rPr lang="en-US" smtClean="0"/>
              <a:t>21</a:t>
            </a:fld>
            <a:endParaRPr lang="en-US"/>
          </a:p>
        </p:txBody>
      </p:sp>
    </p:spTree>
    <p:extLst>
      <p:ext uri="{BB962C8B-B14F-4D97-AF65-F5344CB8AC3E}">
        <p14:creationId xmlns:p14="http://schemas.microsoft.com/office/powerpoint/2010/main" val="234128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7E267-C31A-4B1F-A3EF-16F6D429F5E6}" type="slidenum">
              <a:rPr lang="en-US" smtClean="0"/>
              <a:t>22</a:t>
            </a:fld>
            <a:endParaRPr lang="en-US"/>
          </a:p>
        </p:txBody>
      </p:sp>
    </p:spTree>
    <p:extLst>
      <p:ext uri="{BB962C8B-B14F-4D97-AF65-F5344CB8AC3E}">
        <p14:creationId xmlns:p14="http://schemas.microsoft.com/office/powerpoint/2010/main" val="326869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7E267-C31A-4B1F-A3EF-16F6D429F5E6}" type="slidenum">
              <a:rPr lang="en-US" smtClean="0"/>
              <a:t>23</a:t>
            </a:fld>
            <a:endParaRPr lang="en-US"/>
          </a:p>
        </p:txBody>
      </p:sp>
    </p:spTree>
    <p:extLst>
      <p:ext uri="{BB962C8B-B14F-4D97-AF65-F5344CB8AC3E}">
        <p14:creationId xmlns:p14="http://schemas.microsoft.com/office/powerpoint/2010/main" val="254480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 points: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Headline UR and job losses are </a:t>
            </a:r>
            <a:r>
              <a:rPr lang="en-US" sz="1200" baseline="0" dirty="0" smtClean="0"/>
              <a:t>only half of disruptions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Disruptions with connection to employers were ¾ to begin with, now, barely half.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Nonwhite  unemployment and disruption</a:t>
            </a:r>
            <a:r>
              <a:rPr lang="en-US" sz="1200" baseline="0" dirty="0" smtClean="0"/>
              <a:t> </a:t>
            </a:r>
            <a:r>
              <a:rPr lang="en-US" sz="1200" dirty="0" smtClean="0"/>
              <a:t>rates rise much more than whites’.</a:t>
            </a:r>
          </a:p>
          <a:p>
            <a:r>
              <a:rPr lang="en-US" dirty="0" smtClean="0"/>
              <a:t>Female</a:t>
            </a:r>
            <a:r>
              <a:rPr lang="en-US" baseline="0" dirty="0" smtClean="0"/>
              <a:t> unemployment and disruptions rise more that males’.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67E267-C31A-4B1F-A3EF-16F6D429F5E6}" type="slidenum">
              <a:rPr lang="en-US" smtClean="0"/>
              <a:t>24</a:t>
            </a:fld>
            <a:endParaRPr lang="en-US"/>
          </a:p>
        </p:txBody>
      </p:sp>
    </p:spTree>
    <p:extLst>
      <p:ext uri="{BB962C8B-B14F-4D97-AF65-F5344CB8AC3E}">
        <p14:creationId xmlns:p14="http://schemas.microsoft.com/office/powerpoint/2010/main" val="43529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US econ conditions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Labor market (UR, jobs, EPOP, participation, </a:t>
            </a:r>
            <a:r>
              <a:rPr lang="en-US" sz="1200" b="1" kern="1200" dirty="0" smtClean="0">
                <a:solidFill>
                  <a:schemeClr val="tx1"/>
                </a:solidFill>
                <a:effectLst/>
                <a:latin typeface="+mn-lt"/>
                <a:ea typeface="+mn-ea"/>
                <a:cs typeface="+mn-cs"/>
              </a:rPr>
              <a:t>wages</a:t>
            </a:r>
            <a:r>
              <a:rPr lang="en-US" sz="1200" kern="1200" dirty="0" smtClean="0">
                <a:solidFill>
                  <a:schemeClr val="tx1"/>
                </a:solidFill>
                <a:effectLst/>
                <a:latin typeface="+mn-lt"/>
                <a:ea typeface="+mn-ea"/>
                <a:cs typeface="+mn-cs"/>
              </a:rPr>
              <a:t>, by demographic group)</a:t>
            </a:r>
          </a:p>
          <a:p>
            <a:pPr lvl="0"/>
            <a:r>
              <a:rPr lang="en-US" sz="1200" kern="1200" dirty="0" smtClean="0">
                <a:solidFill>
                  <a:schemeClr val="tx1"/>
                </a:solidFill>
                <a:effectLst/>
                <a:latin typeface="+mn-lt"/>
                <a:ea typeface="+mn-ea"/>
                <a:cs typeface="+mn-cs"/>
              </a:rPr>
              <a:t>Recovery from COVID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Outlook</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Risks (upside and down)</a:t>
            </a:r>
          </a:p>
          <a:p>
            <a:pPr lvl="0"/>
            <a:endParaRPr lang="en-US" sz="1200" kern="1200" dirty="0" smtClean="0">
              <a:solidFill>
                <a:schemeClr val="tx1"/>
              </a:solidFill>
              <a:effectLst/>
              <a:latin typeface="+mn-lt"/>
              <a:ea typeface="+mn-ea"/>
              <a:cs typeface="+mn-cs"/>
            </a:endParaRPr>
          </a:p>
          <a:p>
            <a:pPr marL="0" indent="0">
              <a:lnSpc>
                <a:spcPct val="150000"/>
              </a:lnSpc>
              <a:buClr>
                <a:srgbClr val="B6000D"/>
              </a:buClr>
              <a:buNone/>
            </a:pPr>
            <a:r>
              <a:rPr lang="en-US" sz="1200" dirty="0" smtClean="0">
                <a:solidFill>
                  <a:schemeClr val="tx1">
                    <a:lumMod val="65000"/>
                    <a:lumOff val="35000"/>
                  </a:schemeClr>
                </a:solidFill>
                <a:latin typeface="Verlag Book" pitchFamily="2" charset="0"/>
              </a:rPr>
              <a:t>Dramatic headline numbers</a:t>
            </a:r>
          </a:p>
          <a:p>
            <a:pPr marL="457200" lvl="1">
              <a:lnSpc>
                <a:spcPct val="150000"/>
              </a:lnSpc>
              <a:buClr>
                <a:srgbClr val="B6000D"/>
              </a:buClr>
            </a:pPr>
            <a:r>
              <a:rPr lang="en-US" sz="1100" dirty="0" smtClean="0">
                <a:solidFill>
                  <a:schemeClr val="tx1">
                    <a:lumMod val="65000"/>
                    <a:lumOff val="35000"/>
                  </a:schemeClr>
                </a:solidFill>
                <a:latin typeface="Verlag Book" pitchFamily="2" charset="0"/>
              </a:rPr>
              <a:t>Payroll jobs</a:t>
            </a:r>
          </a:p>
          <a:p>
            <a:pPr marL="457200" lvl="1">
              <a:lnSpc>
                <a:spcPct val="150000"/>
              </a:lnSpc>
              <a:buClr>
                <a:srgbClr val="B6000D"/>
              </a:buClr>
            </a:pPr>
            <a:r>
              <a:rPr lang="en-US" sz="1100" dirty="0" smtClean="0">
                <a:solidFill>
                  <a:schemeClr val="tx1">
                    <a:lumMod val="65000"/>
                    <a:lumOff val="35000"/>
                  </a:schemeClr>
                </a:solidFill>
                <a:latin typeface="Verlag Book" pitchFamily="2" charset="0"/>
              </a:rPr>
              <a:t>Unemployment rate</a:t>
            </a:r>
          </a:p>
          <a:p>
            <a:pPr marL="0" indent="0">
              <a:lnSpc>
                <a:spcPct val="150000"/>
              </a:lnSpc>
              <a:buClr>
                <a:srgbClr val="B6000D"/>
              </a:buClr>
              <a:buNone/>
            </a:pPr>
            <a:r>
              <a:rPr lang="en-US" sz="1200" dirty="0" smtClean="0">
                <a:solidFill>
                  <a:schemeClr val="tx1">
                    <a:lumMod val="65000"/>
                    <a:lumOff val="35000"/>
                  </a:schemeClr>
                </a:solidFill>
                <a:latin typeface="Verlag Book" pitchFamily="2" charset="0"/>
              </a:rPr>
              <a:t>Beyond headlines—disruptions</a:t>
            </a:r>
          </a:p>
          <a:p>
            <a:pPr marL="0" indent="0">
              <a:lnSpc>
                <a:spcPct val="150000"/>
              </a:lnSpc>
              <a:buClr>
                <a:srgbClr val="B6000D"/>
              </a:buClr>
              <a:buNone/>
            </a:pPr>
            <a:r>
              <a:rPr lang="en-US" sz="1200" dirty="0" smtClean="0">
                <a:solidFill>
                  <a:schemeClr val="tx1">
                    <a:lumMod val="65000"/>
                    <a:lumOff val="35000"/>
                  </a:schemeClr>
                </a:solidFill>
                <a:latin typeface="Verlag Book" pitchFamily="2" charset="0"/>
              </a:rPr>
              <a:t>Looking forward</a:t>
            </a:r>
          </a:p>
          <a:p>
            <a:pPr marL="457200" lvl="1">
              <a:lnSpc>
                <a:spcPct val="150000"/>
              </a:lnSpc>
              <a:buClr>
                <a:srgbClr val="B6000D"/>
              </a:buClr>
            </a:pPr>
            <a:r>
              <a:rPr lang="en-US" sz="1100" dirty="0" smtClean="0">
                <a:solidFill>
                  <a:schemeClr val="tx1">
                    <a:lumMod val="65000"/>
                    <a:lumOff val="35000"/>
                  </a:schemeClr>
                </a:solidFill>
                <a:latin typeface="Verlag Book" pitchFamily="2" charset="0"/>
              </a:rPr>
              <a:t>Recovery prospects</a:t>
            </a:r>
          </a:p>
          <a:p>
            <a:pPr marL="457200" lvl="1">
              <a:lnSpc>
                <a:spcPct val="150000"/>
              </a:lnSpc>
              <a:buClr>
                <a:srgbClr val="B6000D"/>
              </a:buClr>
            </a:pPr>
            <a:r>
              <a:rPr lang="en-US" sz="1100" dirty="0" smtClean="0">
                <a:solidFill>
                  <a:schemeClr val="tx1">
                    <a:lumMod val="65000"/>
                    <a:lumOff val="35000"/>
                  </a:schemeClr>
                </a:solidFill>
                <a:latin typeface="Verlag Book" pitchFamily="2" charset="0"/>
              </a:rPr>
              <a:t>Need for data</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3</a:t>
            </a:fld>
            <a:endParaRPr lang="en-US"/>
          </a:p>
        </p:txBody>
      </p:sp>
    </p:spTree>
    <p:extLst>
      <p:ext uri="{BB962C8B-B14F-4D97-AF65-F5344CB8AC3E}">
        <p14:creationId xmlns:p14="http://schemas.microsoft.com/office/powerpoint/2010/main" val="5617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Deeper,</a:t>
            </a:r>
            <a:r>
              <a:rPr lang="en-US" baseline="0" dirty="0" smtClean="0"/>
              <a:t> steeper, more widespread</a:t>
            </a:r>
          </a:p>
          <a:p>
            <a:endParaRPr lang="en-US" baseline="0" dirty="0" smtClean="0"/>
          </a:p>
          <a:p>
            <a:r>
              <a:rPr lang="en-US" baseline="0" dirty="0" smtClean="0"/>
              <a:t>What will recovery look like—another jobless recovery?</a:t>
            </a:r>
            <a:endParaRPr lang="en-US" dirty="0"/>
          </a:p>
        </p:txBody>
      </p:sp>
      <p:sp>
        <p:nvSpPr>
          <p:cNvPr id="4" name="Slide Number Placeholder 3"/>
          <p:cNvSpPr>
            <a:spLocks noGrp="1"/>
          </p:cNvSpPr>
          <p:nvPr>
            <p:ph type="sldNum" sz="quarter" idx="10"/>
          </p:nvPr>
        </p:nvSpPr>
        <p:spPr/>
        <p:txBody>
          <a:bodyPr/>
          <a:lstStyle/>
          <a:p>
            <a:fld id="{4167E267-C31A-4B1F-A3EF-16F6D429F5E6}" type="slidenum">
              <a:rPr lang="en-US" smtClean="0"/>
              <a:t>5</a:t>
            </a:fld>
            <a:endParaRPr lang="en-US"/>
          </a:p>
        </p:txBody>
      </p:sp>
    </p:spTree>
    <p:extLst>
      <p:ext uri="{BB962C8B-B14F-4D97-AF65-F5344CB8AC3E}">
        <p14:creationId xmlns:p14="http://schemas.microsoft.com/office/powerpoint/2010/main" val="5282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6</a:t>
            </a:fld>
            <a:endParaRPr lang="en-US"/>
          </a:p>
        </p:txBody>
      </p:sp>
    </p:spTree>
    <p:extLst>
      <p:ext uri="{BB962C8B-B14F-4D97-AF65-F5344CB8AC3E}">
        <p14:creationId xmlns:p14="http://schemas.microsoft.com/office/powerpoint/2010/main" val="174988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7</a:t>
            </a:fld>
            <a:endParaRPr lang="en-US"/>
          </a:p>
        </p:txBody>
      </p:sp>
    </p:spTree>
    <p:extLst>
      <p:ext uri="{BB962C8B-B14F-4D97-AF65-F5344CB8AC3E}">
        <p14:creationId xmlns:p14="http://schemas.microsoft.com/office/powerpoint/2010/main" val="76101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8</a:t>
            </a:fld>
            <a:endParaRPr lang="en-US"/>
          </a:p>
        </p:txBody>
      </p:sp>
    </p:spTree>
    <p:extLst>
      <p:ext uri="{BB962C8B-B14F-4D97-AF65-F5344CB8AC3E}">
        <p14:creationId xmlns:p14="http://schemas.microsoft.com/office/powerpoint/2010/main" val="30320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9</a:t>
            </a:fld>
            <a:endParaRPr lang="en-US"/>
          </a:p>
        </p:txBody>
      </p:sp>
    </p:spTree>
    <p:extLst>
      <p:ext uri="{BB962C8B-B14F-4D97-AF65-F5344CB8AC3E}">
        <p14:creationId xmlns:p14="http://schemas.microsoft.com/office/powerpoint/2010/main" val="53800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2AE3-85A2-BB43-842E-76B52BCC39F4}" type="slidenum">
              <a:rPr lang="en-US" smtClean="0"/>
              <a:t>10</a:t>
            </a:fld>
            <a:endParaRPr lang="en-US"/>
          </a:p>
        </p:txBody>
      </p:sp>
    </p:spTree>
    <p:extLst>
      <p:ext uri="{BB962C8B-B14F-4D97-AF65-F5344CB8AC3E}">
        <p14:creationId xmlns:p14="http://schemas.microsoft.com/office/powerpoint/2010/main" val="1916577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UW_N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3" name="Picture 2" descr="UW_Now_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45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C42068-EA55-45DE-80C0-F069A0160B5D}" type="datetime1">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F58E7-2DCD-4B74-B3DF-0E30355BE0DB}" type="slidenum">
              <a:rPr lang="en-US" smtClean="0"/>
              <a:t>‹#›</a:t>
            </a:fld>
            <a:endParaRPr lang="en-US"/>
          </a:p>
        </p:txBody>
      </p:sp>
    </p:spTree>
    <p:extLst>
      <p:ext uri="{BB962C8B-B14F-4D97-AF65-F5344CB8AC3E}">
        <p14:creationId xmlns:p14="http://schemas.microsoft.com/office/powerpoint/2010/main" val="163237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1C2E9-29F3-4FB9-88B7-62B4FA3CC99F}" type="datetime1">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F58E7-2DCD-4B74-B3DF-0E30355BE0DB}" type="slidenum">
              <a:rPr lang="en-US" smtClean="0"/>
              <a:t>‹#›</a:t>
            </a:fld>
            <a:endParaRPr lang="en-US"/>
          </a:p>
        </p:txBody>
      </p:sp>
    </p:spTree>
    <p:extLst>
      <p:ext uri="{BB962C8B-B14F-4D97-AF65-F5344CB8AC3E}">
        <p14:creationId xmlns:p14="http://schemas.microsoft.com/office/powerpoint/2010/main" val="355205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CA072-DD61-4CC9-9D7C-3EB2BBB6FDE6}" type="datetime1">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F58E7-2DCD-4B74-B3DF-0E30355BE0DB}" type="slidenum">
              <a:rPr lang="en-US" smtClean="0"/>
              <a:t>‹#›</a:t>
            </a:fld>
            <a:endParaRPr lang="en-US"/>
          </a:p>
        </p:txBody>
      </p:sp>
    </p:spTree>
    <p:extLst>
      <p:ext uri="{BB962C8B-B14F-4D97-AF65-F5344CB8AC3E}">
        <p14:creationId xmlns:p14="http://schemas.microsoft.com/office/powerpoint/2010/main" val="61450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31FC5-8BFD-440B-87B9-DF654CAA268E}" type="datetime1">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EF58E7-2DCD-4B74-B3DF-0E30355BE0DB}" type="slidenum">
              <a:rPr lang="en-US" smtClean="0"/>
              <a:t>‹#›</a:t>
            </a:fld>
            <a:endParaRPr lang="en-US"/>
          </a:p>
        </p:txBody>
      </p:sp>
    </p:spTree>
    <p:extLst>
      <p:ext uri="{BB962C8B-B14F-4D97-AF65-F5344CB8AC3E}">
        <p14:creationId xmlns:p14="http://schemas.microsoft.com/office/powerpoint/2010/main" val="298048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7DC42068-EA55-45DE-80C0-F069A0160B5D}" type="datetime1">
              <a:rPr lang="en-US" smtClean="0">
                <a:solidFill>
                  <a:prstClr val="black">
                    <a:tint val="75000"/>
                  </a:prstClr>
                </a:solidFill>
              </a:rPr>
              <a:pPr defTabSz="685800"/>
              <a:t>10/26/2021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DEF58E7-2DCD-4B74-B3DF-0E30355BE0D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096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6BCE54-951F-41D4-B7E8-035BC7ED9EDB}" type="datetime1">
              <a:rPr lang="en-US" smtClean="0"/>
              <a:t>10/26/2021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DEF58E7-2DCD-4B74-B3DF-0E30355BE0DB}" type="slidenum">
              <a:rPr lang="en-US" smtClean="0"/>
              <a:t>‹#›</a:t>
            </a:fld>
            <a:endParaRPr lang="en-US"/>
          </a:p>
        </p:txBody>
      </p:sp>
    </p:spTree>
    <p:extLst>
      <p:ext uri="{BB962C8B-B14F-4D97-AF65-F5344CB8AC3E}">
        <p14:creationId xmlns:p14="http://schemas.microsoft.com/office/powerpoint/2010/main" val="1844921617"/>
      </p:ext>
    </p:extLst>
  </p:cSld>
  <p:clrMap bg1="lt1" tx1="dk1" bg2="lt2" tx2="dk2" accent1="accent1" accent2="accent2" accent3="accent3" accent4="accent4" accent5="accent5" accent6="accent6" hlink="hlink" folHlink="folHlink"/>
  <p:sldLayoutIdLst>
    <p:sldLayoutId id="2147493465" r:id="rId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ilr.cornell.edu/work-and-coronavirus/public-policy/pandemic-racial-inequities-underscore-need-better-labor-market-data" TargetMode="External"/><Relationship Id="rId4" Type="http://schemas.openxmlformats.org/officeDocument/2006/relationships/hyperlink" Target="https://www.t3networkhub.org/learn-mor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ilr.cornell.edu/work-and-coronavirus/public-policy/pandemic-racial-inequities-underscore-need-better-labor-market-data"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friendsofbls.org/about-the-friends-of-b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2900" y="1085850"/>
            <a:ext cx="8572500" cy="1102519"/>
          </a:xfrm>
        </p:spPr>
        <p:txBody>
          <a:bodyPr>
            <a:noAutofit/>
          </a:bodyPr>
          <a:lstStyle/>
          <a:p>
            <a:r>
              <a:rPr lang="en-US" b="1" dirty="0"/>
              <a:t>Opportunities and challenges of real-time economic </a:t>
            </a:r>
            <a:r>
              <a:rPr lang="en-US" b="1" dirty="0" smtClean="0"/>
              <a:t>measurement</a:t>
            </a:r>
            <a:endParaRPr lang="en-US" sz="3600" b="1" dirty="0"/>
          </a:p>
        </p:txBody>
      </p:sp>
      <p:sp>
        <p:nvSpPr>
          <p:cNvPr id="5" name="Subtitle 4"/>
          <p:cNvSpPr>
            <a:spLocks noGrp="1"/>
          </p:cNvSpPr>
          <p:nvPr>
            <p:ph type="subTitle" idx="1"/>
          </p:nvPr>
        </p:nvSpPr>
        <p:spPr>
          <a:xfrm>
            <a:off x="2171700" y="2474118"/>
            <a:ext cx="4800600" cy="2155032"/>
          </a:xfrm>
        </p:spPr>
        <p:txBody>
          <a:bodyPr>
            <a:normAutofit/>
          </a:bodyPr>
          <a:lstStyle/>
          <a:p>
            <a:r>
              <a:rPr lang="en-US" sz="2000" b="1" dirty="0"/>
              <a:t>Erica L. Groshen</a:t>
            </a:r>
          </a:p>
          <a:p>
            <a:r>
              <a:rPr lang="en-US" sz="2000" dirty="0"/>
              <a:t>Cornell U. </a:t>
            </a:r>
            <a:r>
              <a:rPr lang="en-US" sz="2000" dirty="0" smtClean="0"/>
              <a:t>–ILR</a:t>
            </a:r>
          </a:p>
          <a:p>
            <a:endParaRPr lang="en-US" sz="2000" dirty="0"/>
          </a:p>
          <a:p>
            <a:r>
              <a:rPr lang="en-US" sz="2000" dirty="0" smtClean="0"/>
              <a:t>Washington Center fo</a:t>
            </a:r>
            <a:r>
              <a:rPr lang="en-US" sz="2000" dirty="0" smtClean="0"/>
              <a:t>r Equitable Growth</a:t>
            </a:r>
            <a:endParaRPr lang="en-US" sz="2000" dirty="0" smtClean="0"/>
          </a:p>
          <a:p>
            <a:r>
              <a:rPr lang="en-US" sz="2000" dirty="0" smtClean="0"/>
              <a:t>October 27, </a:t>
            </a:r>
            <a:r>
              <a:rPr lang="en-US" sz="2000" dirty="0" smtClean="0"/>
              <a:t>2021</a:t>
            </a:r>
            <a:endParaRPr lang="en-US" sz="2000" dirty="0"/>
          </a:p>
          <a:p>
            <a:endParaRPr lang="en-US" sz="2000" dirty="0"/>
          </a:p>
          <a:p>
            <a:endParaRPr lang="en-US" sz="2000" dirty="0"/>
          </a:p>
        </p:txBody>
      </p:sp>
      <p:pic>
        <p:nvPicPr>
          <p:cNvPr id="7" name="Picture 7" descr="C:\Users\Erica\AppData\Local\Microsoft\Windows\INetCache\IE\23C6XFIY\unemployment-300x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2474118"/>
            <a:ext cx="1979646" cy="14791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defTabSz="685800"/>
            <a:fld id="{ADEF58E7-2DCD-4B74-B3DF-0E30355BE0DB}" type="slidenum">
              <a:rPr lang="en-US">
                <a:solidFill>
                  <a:prstClr val="black">
                    <a:tint val="75000"/>
                  </a:prstClr>
                </a:solidFill>
                <a:latin typeface="Calibri"/>
              </a:rPr>
              <a:pPr defTabSz="685800"/>
              <a:t>1</a:t>
            </a:fld>
            <a:endParaRPr lang="en-US">
              <a:solidFill>
                <a:prstClr val="black">
                  <a:tint val="75000"/>
                </a:prstClr>
              </a:solidFill>
              <a:latin typeface="Calibri"/>
            </a:endParaRPr>
          </a:p>
        </p:txBody>
      </p:sp>
      <p:pic>
        <p:nvPicPr>
          <p:cNvPr id="2" name="Picture 1" descr="Coronavirus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21" y="2377441"/>
            <a:ext cx="1785456" cy="1788440"/>
          </a:xfrm>
          <a:prstGeom prst="rect">
            <a:avLst/>
          </a:prstGeom>
        </p:spPr>
      </p:pic>
    </p:spTree>
    <p:extLst>
      <p:ext uri="{BB962C8B-B14F-4D97-AF65-F5344CB8AC3E}">
        <p14:creationId xmlns:p14="http://schemas.microsoft.com/office/powerpoint/2010/main" val="2919024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2313" y="614889"/>
            <a:ext cx="7712660" cy="584775"/>
          </a:xfrm>
          <a:prstGeom prst="rect">
            <a:avLst/>
          </a:prstGeom>
          <a:noFill/>
        </p:spPr>
        <p:txBody>
          <a:bodyPr wrap="square" rtlCol="0">
            <a:spAutoFit/>
          </a:bodyPr>
          <a:lstStyle/>
          <a:p>
            <a:pPr marL="0" indent="0">
              <a:buClr>
                <a:srgbClr val="B6000D"/>
              </a:buClr>
              <a:buFont typeface="Arial"/>
              <a:buNone/>
            </a:pPr>
            <a:r>
              <a:rPr lang="en-US" sz="3200" dirty="0" smtClean="0">
                <a:solidFill>
                  <a:srgbClr val="B6000D"/>
                </a:solidFill>
                <a:latin typeface="Verlag Book" pitchFamily="2" charset="0"/>
              </a:rPr>
              <a:t>Lessons for future</a:t>
            </a:r>
            <a:endParaRPr lang="en-US" sz="3200" dirty="0">
              <a:solidFill>
                <a:srgbClr val="B6000D"/>
              </a:solidFill>
              <a:latin typeface="Verlag Book" pitchFamily="2" charset="0"/>
            </a:endParaRPr>
          </a:p>
        </p:txBody>
      </p:sp>
      <p:sp>
        <p:nvSpPr>
          <p:cNvPr id="5" name="Slide Number Placeholder 4"/>
          <p:cNvSpPr>
            <a:spLocks noGrp="1"/>
          </p:cNvSpPr>
          <p:nvPr>
            <p:ph type="sldNum" sz="quarter" idx="4294967295"/>
          </p:nvPr>
        </p:nvSpPr>
        <p:spPr/>
        <p:txBody>
          <a:bodyPr/>
          <a:lstStyle/>
          <a:p>
            <a:fld id="{ADEF58E7-2DCD-4B74-B3DF-0E30355BE0DB}" type="slidenum">
              <a:rPr lang="en-US" smtClean="0"/>
              <a:t>10</a:t>
            </a:fld>
            <a:endParaRPr lang="en-US"/>
          </a:p>
        </p:txBody>
      </p:sp>
      <p:pic>
        <p:nvPicPr>
          <p:cNvPr id="9" name="Picture 8" descr="Telescope cutie mark by The-Smiling-Pony on Deviant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278" y="868804"/>
            <a:ext cx="4314750" cy="4034291"/>
          </a:xfrm>
          <a:prstGeom prst="rect">
            <a:avLst/>
          </a:prstGeom>
        </p:spPr>
      </p:pic>
    </p:spTree>
    <p:extLst>
      <p:ext uri="{BB962C8B-B14F-4D97-AF65-F5344CB8AC3E}">
        <p14:creationId xmlns:p14="http://schemas.microsoft.com/office/powerpoint/2010/main" val="598611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97" y="390546"/>
            <a:ext cx="9350853" cy="885868"/>
          </a:xfrm>
        </p:spPr>
        <p:txBody>
          <a:bodyPr/>
          <a:lstStyle/>
          <a:p>
            <a:pPr algn="l"/>
            <a:r>
              <a:rPr lang="en-US" sz="2800" dirty="0" smtClean="0">
                <a:solidFill>
                  <a:srgbClr val="C00000"/>
                </a:solidFill>
              </a:rPr>
              <a:t>Lesson 1: Tap more </a:t>
            </a:r>
            <a:r>
              <a:rPr lang="en-US" sz="2800" dirty="0" smtClean="0">
                <a:solidFill>
                  <a:srgbClr val="C00000"/>
                </a:solidFill>
              </a:rPr>
              <a:t>government administrative data</a:t>
            </a:r>
            <a:endParaRPr lang="en-US" sz="2800" dirty="0">
              <a:solidFill>
                <a:srgbClr val="C00000"/>
              </a:solidFill>
            </a:endParaRPr>
          </a:p>
        </p:txBody>
      </p:sp>
      <p:sp>
        <p:nvSpPr>
          <p:cNvPr id="3" name="Content Placeholder 2"/>
          <p:cNvSpPr>
            <a:spLocks noGrp="1"/>
          </p:cNvSpPr>
          <p:nvPr>
            <p:ph idx="1"/>
          </p:nvPr>
        </p:nvSpPr>
        <p:spPr>
          <a:xfrm>
            <a:off x="457200" y="1315602"/>
            <a:ext cx="8229600" cy="3458391"/>
          </a:xfrm>
        </p:spPr>
        <p:txBody>
          <a:bodyPr>
            <a:normAutofit/>
          </a:bodyPr>
          <a:lstStyle/>
          <a:p>
            <a:pPr marL="0" indent="0">
              <a:lnSpc>
                <a:spcPct val="120000"/>
              </a:lnSpc>
              <a:buClr>
                <a:srgbClr val="B6000D"/>
              </a:buClr>
              <a:buNone/>
            </a:pPr>
            <a:r>
              <a:rPr lang="en-US" sz="1800" b="1" dirty="0" smtClean="0">
                <a:solidFill>
                  <a:schemeClr val="tx1">
                    <a:lumMod val="65000"/>
                    <a:lumOff val="35000"/>
                  </a:schemeClr>
                </a:solidFill>
                <a:latin typeface="Verlag Book" pitchFamily="2" charset="0"/>
              </a:rPr>
              <a:t>Ongoing effort: </a:t>
            </a:r>
            <a:r>
              <a:rPr lang="en-US" sz="1800" b="1" dirty="0">
                <a:solidFill>
                  <a:schemeClr val="tx1">
                    <a:lumMod val="65000"/>
                    <a:lumOff val="35000"/>
                  </a:schemeClr>
                </a:solidFill>
                <a:latin typeface="Verlag Book" pitchFamily="2" charset="0"/>
              </a:rPr>
              <a:t>Evidence-based Policy Commissions, Evidence Act, and </a:t>
            </a:r>
            <a:r>
              <a:rPr lang="en-US" sz="1800" b="1" dirty="0">
                <a:solidFill>
                  <a:schemeClr val="tx1">
                    <a:lumMod val="65000"/>
                    <a:lumOff val="35000"/>
                  </a:schemeClr>
                </a:solidFill>
                <a:latin typeface="Verlag Book" pitchFamily="2" charset="0"/>
              </a:rPr>
              <a:t>Advisory Committee on Data for Evidence </a:t>
            </a:r>
            <a:r>
              <a:rPr lang="en-US" sz="1800" b="1" dirty="0">
                <a:solidFill>
                  <a:schemeClr val="tx1">
                    <a:lumMod val="65000"/>
                    <a:lumOff val="35000"/>
                  </a:schemeClr>
                </a:solidFill>
                <a:latin typeface="Verlag Book" pitchFamily="2" charset="0"/>
              </a:rPr>
              <a:t>Building (ACDEB</a:t>
            </a:r>
            <a:r>
              <a:rPr lang="en-US" sz="1800" b="1" dirty="0" smtClean="0">
                <a:solidFill>
                  <a:schemeClr val="tx1">
                    <a:lumMod val="65000"/>
                    <a:lumOff val="35000"/>
                  </a:schemeClr>
                </a:solidFill>
                <a:latin typeface="Verlag Book" pitchFamily="2" charset="0"/>
              </a:rPr>
              <a:t>)</a:t>
            </a:r>
          </a:p>
          <a:p>
            <a:pPr>
              <a:lnSpc>
                <a:spcPct val="120000"/>
              </a:lnSpc>
              <a:buClr>
                <a:srgbClr val="B6000D"/>
              </a:buClr>
            </a:pPr>
            <a:r>
              <a:rPr lang="en-US" sz="1800" b="1" dirty="0">
                <a:solidFill>
                  <a:schemeClr val="tx1">
                    <a:lumMod val="65000"/>
                    <a:lumOff val="35000"/>
                  </a:schemeClr>
                </a:solidFill>
                <a:latin typeface="Verlag Book" pitchFamily="2" charset="0"/>
              </a:rPr>
              <a:t>Improve access for statistics, policy analysis, program evaluations, and monitoring</a:t>
            </a:r>
          </a:p>
          <a:p>
            <a:pPr>
              <a:lnSpc>
                <a:spcPct val="120000"/>
              </a:lnSpc>
              <a:buClr>
                <a:srgbClr val="B6000D"/>
              </a:buClr>
            </a:pPr>
            <a:r>
              <a:rPr lang="en-US" sz="1800" b="1" dirty="0" smtClean="0">
                <a:solidFill>
                  <a:schemeClr val="tx1">
                    <a:lumMod val="65000"/>
                    <a:lumOff val="35000"/>
                  </a:schemeClr>
                </a:solidFill>
                <a:latin typeface="Verlag Book" pitchFamily="2" charset="0"/>
              </a:rPr>
              <a:t>Allow routine sharing of data with and across statistical agencies</a:t>
            </a:r>
          </a:p>
          <a:p>
            <a:pPr>
              <a:lnSpc>
                <a:spcPct val="120000"/>
              </a:lnSpc>
              <a:buClr>
                <a:srgbClr val="B6000D"/>
              </a:buClr>
            </a:pPr>
            <a:r>
              <a:rPr lang="en-US" sz="1800" b="1" dirty="0" smtClean="0">
                <a:solidFill>
                  <a:schemeClr val="tx1">
                    <a:lumMod val="65000"/>
                    <a:lumOff val="35000"/>
                  </a:schemeClr>
                </a:solidFill>
                <a:latin typeface="Verlag Book" pitchFamily="2" charset="0"/>
              </a:rPr>
              <a:t>National Secure Data Service for merging/linking</a:t>
            </a:r>
            <a:br>
              <a:rPr lang="en-US" sz="1800" b="1" dirty="0" smtClean="0">
                <a:solidFill>
                  <a:schemeClr val="tx1">
                    <a:lumMod val="65000"/>
                    <a:lumOff val="35000"/>
                  </a:schemeClr>
                </a:solidFill>
                <a:latin typeface="Verlag Book" pitchFamily="2" charset="0"/>
              </a:rPr>
            </a:br>
            <a:r>
              <a:rPr lang="en-US" sz="1800" b="1" dirty="0" smtClean="0">
                <a:solidFill>
                  <a:schemeClr val="tx1">
                    <a:lumMod val="65000"/>
                    <a:lumOff val="35000"/>
                  </a:schemeClr>
                </a:solidFill>
                <a:latin typeface="Verlag Book" pitchFamily="2" charset="0"/>
              </a:rPr>
              <a:t>confidential data</a:t>
            </a:r>
          </a:p>
          <a:p>
            <a:pPr>
              <a:lnSpc>
                <a:spcPct val="120000"/>
              </a:lnSpc>
              <a:buClr>
                <a:srgbClr val="B6000D"/>
              </a:buClr>
            </a:pPr>
            <a:r>
              <a:rPr lang="en-US" sz="1800" b="1" dirty="0" smtClean="0">
                <a:solidFill>
                  <a:schemeClr val="tx1">
                    <a:lumMod val="65000"/>
                    <a:lumOff val="35000"/>
                  </a:schemeClr>
                </a:solidFill>
                <a:latin typeface="Verlag Book" pitchFamily="2" charset="0"/>
              </a:rPr>
              <a:t>Example of potential -- UI data</a:t>
            </a:r>
          </a:p>
        </p:txBody>
      </p:sp>
      <p:sp>
        <p:nvSpPr>
          <p:cNvPr id="4" name="Slide Number Placeholder 3"/>
          <p:cNvSpPr>
            <a:spLocks noGrp="1"/>
          </p:cNvSpPr>
          <p:nvPr>
            <p:ph type="sldNum" sz="quarter" idx="12"/>
          </p:nvPr>
        </p:nvSpPr>
        <p:spPr/>
        <p:txBody>
          <a:bodyPr/>
          <a:lstStyle/>
          <a:p>
            <a:fld id="{ADEF58E7-2DCD-4B74-B3DF-0E30355BE0DB}" type="slidenum">
              <a:rPr lang="en-US" smtClean="0"/>
              <a:t>11</a:t>
            </a:fld>
            <a:endParaRPr lang="en-US"/>
          </a:p>
        </p:txBody>
      </p:sp>
      <p:pic>
        <p:nvPicPr>
          <p:cNvPr id="5" name="Picture 4" descr="File:Tap.p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806" y="3146449"/>
            <a:ext cx="2438362" cy="2347914"/>
          </a:xfrm>
          <a:prstGeom prst="rect">
            <a:avLst/>
          </a:prstGeom>
        </p:spPr>
      </p:pic>
    </p:spTree>
    <p:extLst>
      <p:ext uri="{BB962C8B-B14F-4D97-AF65-F5344CB8AC3E}">
        <p14:creationId xmlns:p14="http://schemas.microsoft.com/office/powerpoint/2010/main" val="1749648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lb icon idea sign Light bulb icon. bulb, lamb, lamp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434" y="105500"/>
            <a:ext cx="2789932" cy="2358622"/>
          </a:xfrm>
          <a:prstGeom prst="rect">
            <a:avLst/>
          </a:prstGeom>
        </p:spPr>
      </p:pic>
      <p:sp>
        <p:nvSpPr>
          <p:cNvPr id="2" name="Title 1"/>
          <p:cNvSpPr>
            <a:spLocks noGrp="1"/>
          </p:cNvSpPr>
          <p:nvPr>
            <p:ph type="title"/>
          </p:nvPr>
        </p:nvSpPr>
        <p:spPr>
          <a:xfrm>
            <a:off x="363114" y="339634"/>
            <a:ext cx="8686801" cy="742194"/>
          </a:xfrm>
        </p:spPr>
        <p:txBody>
          <a:bodyPr>
            <a:normAutofit/>
          </a:bodyPr>
          <a:lstStyle/>
          <a:p>
            <a:pPr algn="l"/>
            <a:r>
              <a:rPr lang="en-US" sz="2800" dirty="0" smtClean="0">
                <a:solidFill>
                  <a:srgbClr val="C00000"/>
                </a:solidFill>
                <a:latin typeface="Verlag Book"/>
              </a:rPr>
              <a:t>Example: Use </a:t>
            </a:r>
            <a:r>
              <a:rPr lang="en-US" sz="2800" dirty="0" smtClean="0">
                <a:solidFill>
                  <a:srgbClr val="C00000"/>
                </a:solidFill>
                <a:latin typeface="Verlag Book"/>
              </a:rPr>
              <a:t>UI wage and claims records </a:t>
            </a:r>
            <a:endParaRPr lang="en-US" sz="2800" dirty="0">
              <a:solidFill>
                <a:srgbClr val="C00000"/>
              </a:solidFill>
              <a:latin typeface="Verlag Book"/>
            </a:endParaRPr>
          </a:p>
        </p:txBody>
      </p:sp>
      <p:sp>
        <p:nvSpPr>
          <p:cNvPr id="5" name="Slide Number Placeholder 4"/>
          <p:cNvSpPr>
            <a:spLocks noGrp="1"/>
          </p:cNvSpPr>
          <p:nvPr>
            <p:ph type="sldNum" sz="quarter" idx="12"/>
          </p:nvPr>
        </p:nvSpPr>
        <p:spPr/>
        <p:txBody>
          <a:bodyPr/>
          <a:lstStyle/>
          <a:p>
            <a:fld id="{ADEF58E7-2DCD-4B74-B3DF-0E30355BE0DB}" type="slidenum">
              <a:rPr lang="en-US" smtClean="0"/>
              <a:t>12</a:t>
            </a:fld>
            <a:endParaRPr lang="en-US"/>
          </a:p>
        </p:txBody>
      </p:sp>
      <p:sp>
        <p:nvSpPr>
          <p:cNvPr id="3" name="Content Placeholder 2"/>
          <p:cNvSpPr>
            <a:spLocks noGrp="1"/>
          </p:cNvSpPr>
          <p:nvPr>
            <p:ph idx="1"/>
          </p:nvPr>
        </p:nvSpPr>
        <p:spPr>
          <a:xfrm>
            <a:off x="227560" y="1143063"/>
            <a:ext cx="8283716" cy="3860007"/>
          </a:xfrm>
        </p:spPr>
        <p:txBody>
          <a:bodyPr>
            <a:noAutofit/>
          </a:bodyPr>
          <a:lstStyle/>
          <a:p>
            <a:pPr indent="-285750">
              <a:lnSpc>
                <a:spcPct val="120000"/>
              </a:lnSpc>
              <a:spcBef>
                <a:spcPts val="0"/>
              </a:spcBef>
              <a:buClr>
                <a:srgbClr val="B6000D"/>
              </a:buClr>
            </a:pPr>
            <a:r>
              <a:rPr lang="en-US" sz="1800" b="1" dirty="0">
                <a:solidFill>
                  <a:schemeClr val="tx1">
                    <a:lumMod val="65000"/>
                    <a:lumOff val="35000"/>
                  </a:schemeClr>
                </a:solidFill>
                <a:latin typeface="Verlag Book" pitchFamily="2" charset="0"/>
              </a:rPr>
              <a:t>Enhance records</a:t>
            </a:r>
          </a:p>
          <a:p>
            <a:pPr lvl="1">
              <a:lnSpc>
                <a:spcPct val="120000"/>
              </a:lnSpc>
              <a:spcBef>
                <a:spcPts val="0"/>
              </a:spcBef>
              <a:buClr>
                <a:srgbClr val="B6000D"/>
              </a:buClr>
              <a:tabLst>
                <a:tab pos="2463800" algn="l"/>
              </a:tabLst>
            </a:pPr>
            <a:r>
              <a:rPr lang="en-US" sz="1600" b="1" dirty="0">
                <a:solidFill>
                  <a:schemeClr val="tx1">
                    <a:lumMod val="65000"/>
                    <a:lumOff val="35000"/>
                  </a:schemeClr>
                </a:solidFill>
                <a:latin typeface="Verlag Book" pitchFamily="2" charset="0"/>
              </a:rPr>
              <a:t>Add job title, hours, work location, demographics</a:t>
            </a:r>
          </a:p>
          <a:p>
            <a:pPr lvl="1">
              <a:lnSpc>
                <a:spcPct val="120000"/>
              </a:lnSpc>
              <a:spcBef>
                <a:spcPts val="0"/>
              </a:spcBef>
              <a:buClr>
                <a:srgbClr val="B6000D"/>
              </a:buClr>
              <a:tabLst>
                <a:tab pos="2463800" algn="l"/>
              </a:tabLst>
            </a:pPr>
            <a:r>
              <a:rPr lang="en-US" sz="1600" b="1" dirty="0">
                <a:solidFill>
                  <a:schemeClr val="tx1">
                    <a:lumMod val="65000"/>
                    <a:lumOff val="35000"/>
                  </a:schemeClr>
                </a:solidFill>
                <a:latin typeface="Verlag Book" pitchFamily="2" charset="0"/>
              </a:rPr>
              <a:t>Adopt T3 </a:t>
            </a:r>
            <a:r>
              <a:rPr lang="en-US" sz="1600" b="1" dirty="0" err="1">
                <a:solidFill>
                  <a:schemeClr val="tx1">
                    <a:lumMod val="65000"/>
                    <a:lumOff val="35000"/>
                  </a:schemeClr>
                </a:solidFill>
                <a:latin typeface="Verlag Book" pitchFamily="2" charset="0"/>
              </a:rPr>
              <a:t>JEDx</a:t>
            </a:r>
            <a:r>
              <a:rPr lang="en-US" sz="1600" b="1" dirty="0">
                <a:solidFill>
                  <a:schemeClr val="tx1">
                    <a:lumMod val="65000"/>
                    <a:lumOff val="35000"/>
                  </a:schemeClr>
                </a:solidFill>
                <a:latin typeface="Verlag Book" pitchFamily="2" charset="0"/>
              </a:rPr>
              <a:t> standards </a:t>
            </a:r>
            <a:r>
              <a:rPr lang="en-US" sz="1600" b="1" dirty="0" smtClean="0">
                <a:solidFill>
                  <a:schemeClr val="tx1">
                    <a:lumMod val="65000"/>
                    <a:lumOff val="35000"/>
                  </a:schemeClr>
                </a:solidFill>
                <a:latin typeface="Verlag Book" pitchFamily="2" charset="0"/>
              </a:rPr>
              <a:t>(</a:t>
            </a:r>
            <a:r>
              <a:rPr lang="en-US" sz="1400" dirty="0" smtClean="0">
                <a:solidFill>
                  <a:schemeClr val="tx1">
                    <a:lumMod val="65000"/>
                    <a:lumOff val="35000"/>
                  </a:schemeClr>
                </a:solidFill>
                <a:latin typeface="Verlag Book" pitchFamily="2" charset="0"/>
                <a:hlinkClick r:id="rId4"/>
              </a:rPr>
              <a:t>https://www.t3networkhub.org/learn-more</a:t>
            </a:r>
            <a:r>
              <a:rPr lang="en-US" sz="1600" b="1" dirty="0" smtClean="0">
                <a:solidFill>
                  <a:schemeClr val="tx1">
                    <a:lumMod val="65000"/>
                    <a:lumOff val="35000"/>
                  </a:schemeClr>
                </a:solidFill>
                <a:latin typeface="Verlag Book" pitchFamily="2" charset="0"/>
              </a:rPr>
              <a:t>)    </a:t>
            </a:r>
            <a:endParaRPr lang="en-US" sz="1600" b="1" dirty="0">
              <a:solidFill>
                <a:schemeClr val="tx1">
                  <a:lumMod val="65000"/>
                  <a:lumOff val="35000"/>
                </a:schemeClr>
              </a:solidFill>
              <a:latin typeface="Verlag Book" pitchFamily="2" charset="0"/>
            </a:endParaRPr>
          </a:p>
          <a:p>
            <a:pPr indent="-285750">
              <a:lnSpc>
                <a:spcPct val="120000"/>
              </a:lnSpc>
              <a:spcBef>
                <a:spcPts val="0"/>
              </a:spcBef>
              <a:buClr>
                <a:srgbClr val="B6000D"/>
              </a:buClr>
              <a:tabLst>
                <a:tab pos="2463800" algn="l"/>
              </a:tabLst>
            </a:pPr>
            <a:r>
              <a:rPr lang="en-US" sz="1800" b="1" dirty="0">
                <a:solidFill>
                  <a:schemeClr val="tx1">
                    <a:lumMod val="65000"/>
                    <a:lumOff val="35000"/>
                  </a:schemeClr>
                </a:solidFill>
                <a:latin typeface="Verlag Book" pitchFamily="2" charset="0"/>
              </a:rPr>
              <a:t>Bureau of Labor Statistics (BLS) funds and supervises data curation</a:t>
            </a:r>
          </a:p>
          <a:p>
            <a:pPr lvl="1">
              <a:lnSpc>
                <a:spcPct val="120000"/>
              </a:lnSpc>
              <a:spcBef>
                <a:spcPts val="0"/>
              </a:spcBef>
              <a:buClr>
                <a:srgbClr val="B6000D"/>
              </a:buClr>
              <a:tabLst>
                <a:tab pos="2463800" algn="l"/>
              </a:tabLst>
            </a:pPr>
            <a:r>
              <a:rPr lang="en-US" sz="1600" b="1" dirty="0">
                <a:solidFill>
                  <a:schemeClr val="tx1">
                    <a:lumMod val="65000"/>
                    <a:lumOff val="35000"/>
                  </a:schemeClr>
                </a:solidFill>
                <a:latin typeface="Verlag Book" pitchFamily="2" charset="0"/>
              </a:rPr>
              <a:t>Also funds state analytics to guide local policy and private decisions</a:t>
            </a:r>
          </a:p>
          <a:p>
            <a:pPr indent="-285750">
              <a:lnSpc>
                <a:spcPct val="120000"/>
              </a:lnSpc>
              <a:spcBef>
                <a:spcPts val="0"/>
              </a:spcBef>
              <a:buClr>
                <a:srgbClr val="B6000D"/>
              </a:buClr>
              <a:tabLst>
                <a:tab pos="2463800" algn="l"/>
              </a:tabLst>
            </a:pPr>
            <a:r>
              <a:rPr lang="en-US" sz="1800" b="1" dirty="0">
                <a:solidFill>
                  <a:schemeClr val="tx1">
                    <a:lumMod val="65000"/>
                    <a:lumOff val="35000"/>
                  </a:schemeClr>
                </a:solidFill>
                <a:latin typeface="Verlag Book" pitchFamily="2" charset="0"/>
              </a:rPr>
              <a:t>BLS uses records </a:t>
            </a:r>
          </a:p>
          <a:p>
            <a:pPr lvl="1">
              <a:lnSpc>
                <a:spcPct val="120000"/>
              </a:lnSpc>
              <a:spcBef>
                <a:spcPts val="0"/>
              </a:spcBef>
              <a:buClr>
                <a:srgbClr val="B6000D"/>
              </a:buClr>
              <a:tabLst>
                <a:tab pos="2463800" algn="l"/>
              </a:tabLst>
            </a:pPr>
            <a:r>
              <a:rPr lang="en-US" sz="1600" b="1" dirty="0">
                <a:solidFill>
                  <a:schemeClr val="tx1">
                    <a:lumMod val="65000"/>
                    <a:lumOff val="35000"/>
                  </a:schemeClr>
                </a:solidFill>
                <a:latin typeface="Verlag Book" pitchFamily="2" charset="0"/>
              </a:rPr>
              <a:t>Improve existing products: ↑ granularity and ↑ timeliness in JOLTS, payroll jobs and more</a:t>
            </a:r>
          </a:p>
          <a:p>
            <a:pPr lvl="1">
              <a:lnSpc>
                <a:spcPct val="120000"/>
              </a:lnSpc>
              <a:spcBef>
                <a:spcPts val="0"/>
              </a:spcBef>
              <a:buClr>
                <a:srgbClr val="B6000D"/>
              </a:buClr>
              <a:tabLst>
                <a:tab pos="2463800" algn="l"/>
              </a:tabLst>
            </a:pPr>
            <a:r>
              <a:rPr lang="en-US" sz="1600" b="1" dirty="0">
                <a:solidFill>
                  <a:schemeClr val="tx1">
                    <a:lumMod val="65000"/>
                    <a:lumOff val="35000"/>
                  </a:schemeClr>
                </a:solidFill>
                <a:latin typeface="Verlag Book" pitchFamily="2" charset="0"/>
              </a:rPr>
              <a:t>New products:  improved mass layoff statistics, claims records reports…</a:t>
            </a:r>
          </a:p>
          <a:p>
            <a:pPr lvl="1">
              <a:lnSpc>
                <a:spcPct val="120000"/>
              </a:lnSpc>
              <a:spcBef>
                <a:spcPts val="0"/>
              </a:spcBef>
              <a:buClr>
                <a:srgbClr val="B6000D"/>
              </a:buClr>
              <a:tabLst>
                <a:tab pos="2463800" algn="l"/>
              </a:tabLst>
            </a:pPr>
            <a:r>
              <a:rPr lang="en-US" sz="1600" b="1" dirty="0">
                <a:solidFill>
                  <a:schemeClr val="tx1">
                    <a:lumMod val="65000"/>
                    <a:lumOff val="35000"/>
                  </a:schemeClr>
                </a:solidFill>
                <a:latin typeface="Verlag Book" pitchFamily="2" charset="0"/>
              </a:rPr>
              <a:t>Shrink BLS surveys:  OES, National Compensation Survey</a:t>
            </a:r>
            <a:endParaRPr lang="en-US" sz="1800" b="1" dirty="0">
              <a:solidFill>
                <a:schemeClr val="tx1">
                  <a:lumMod val="65000"/>
                  <a:lumOff val="35000"/>
                </a:schemeClr>
              </a:solidFill>
              <a:latin typeface="Verlag Book" pitchFamily="2" charset="0"/>
            </a:endParaRPr>
          </a:p>
          <a:p>
            <a:pPr marL="0" indent="0">
              <a:lnSpc>
                <a:spcPct val="120000"/>
              </a:lnSpc>
              <a:spcBef>
                <a:spcPts val="0"/>
              </a:spcBef>
              <a:buClr>
                <a:srgbClr val="B6000D"/>
              </a:buClr>
              <a:buNone/>
              <a:tabLst>
                <a:tab pos="2463800" algn="l"/>
              </a:tabLst>
            </a:pPr>
            <a:r>
              <a:rPr lang="en-US" sz="1500" dirty="0" smtClean="0">
                <a:solidFill>
                  <a:schemeClr val="tx1">
                    <a:lumMod val="65000"/>
                    <a:lumOff val="35000"/>
                  </a:schemeClr>
                </a:solidFill>
                <a:latin typeface="Verlag Book" pitchFamily="2" charset="0"/>
                <a:hlinkClick r:id="rId5"/>
              </a:rPr>
              <a:t>https</a:t>
            </a:r>
            <a:r>
              <a:rPr lang="en-US" sz="1500" dirty="0">
                <a:solidFill>
                  <a:schemeClr val="tx1">
                    <a:lumMod val="65000"/>
                    <a:lumOff val="35000"/>
                  </a:schemeClr>
                </a:solidFill>
                <a:latin typeface="Verlag Book" pitchFamily="2" charset="0"/>
                <a:hlinkClick r:id="rId5"/>
              </a:rPr>
              <a:t>://</a:t>
            </a:r>
            <a:r>
              <a:rPr lang="en-US" sz="1500" dirty="0" smtClean="0">
                <a:solidFill>
                  <a:schemeClr val="tx1">
                    <a:lumMod val="65000"/>
                    <a:lumOff val="35000"/>
                  </a:schemeClr>
                </a:solidFill>
                <a:latin typeface="Verlag Book" pitchFamily="2" charset="0"/>
                <a:hlinkClick r:id="rId5"/>
              </a:rPr>
              <a:t>www.ilr.cornell.edu/work-and-coronavirus/public-policy/pandemic-racial-inequities-underscore-need-better-labor-market-data</a:t>
            </a:r>
            <a:r>
              <a:rPr lang="en-US" sz="1500" dirty="0" smtClean="0">
                <a:solidFill>
                  <a:schemeClr val="tx1">
                    <a:lumMod val="65000"/>
                    <a:lumOff val="35000"/>
                  </a:schemeClr>
                </a:solidFill>
                <a:latin typeface="Verlag Book" pitchFamily="2" charset="0"/>
              </a:rPr>
              <a:t> </a:t>
            </a:r>
            <a:endParaRPr lang="en-US" sz="1500" dirty="0">
              <a:solidFill>
                <a:schemeClr val="tx1">
                  <a:lumMod val="65000"/>
                  <a:lumOff val="35000"/>
                </a:schemeClr>
              </a:solidFill>
              <a:latin typeface="Verlag Book" pitchFamily="2" charset="0"/>
            </a:endParaRPr>
          </a:p>
        </p:txBody>
      </p:sp>
    </p:spTree>
    <p:extLst>
      <p:ext uri="{BB962C8B-B14F-4D97-AF65-F5344CB8AC3E}">
        <p14:creationId xmlns:p14="http://schemas.microsoft.com/office/powerpoint/2010/main" val="204681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90" y="196635"/>
            <a:ext cx="8329090" cy="592074"/>
          </a:xfrm>
          <a:noFill/>
        </p:spPr>
        <p:txBody>
          <a:bodyPr wrap="square" rtlCol="0">
            <a:spAutoFit/>
          </a:bodyPr>
          <a:lstStyle/>
          <a:p>
            <a:pPr algn="l"/>
            <a:r>
              <a:rPr lang="en-US" sz="2800" dirty="0" smtClean="0">
                <a:solidFill>
                  <a:srgbClr val="B6000D"/>
                </a:solidFill>
                <a:latin typeface="Verlag Book" pitchFamily="2" charset="0"/>
                <a:ea typeface="+mn-ea"/>
                <a:cs typeface="+mn-cs"/>
              </a:rPr>
              <a:t>Lesson 2:  Partner with private sector statistics</a:t>
            </a:r>
            <a:endParaRPr lang="en-US" sz="2800" dirty="0">
              <a:solidFill>
                <a:srgbClr val="B6000D"/>
              </a:solidFill>
              <a:latin typeface="Verlag Book" pitchFamily="2" charset="0"/>
              <a:ea typeface="+mn-ea"/>
              <a:cs typeface="+mn-cs"/>
            </a:endParaRPr>
          </a:p>
        </p:txBody>
      </p:sp>
      <p:sp>
        <p:nvSpPr>
          <p:cNvPr id="3" name="Content Placeholder 2"/>
          <p:cNvSpPr>
            <a:spLocks noGrp="1"/>
          </p:cNvSpPr>
          <p:nvPr>
            <p:ph idx="1"/>
          </p:nvPr>
        </p:nvSpPr>
        <p:spPr>
          <a:xfrm>
            <a:off x="540590" y="986276"/>
            <a:ext cx="8120084" cy="3911347"/>
          </a:xfrm>
        </p:spPr>
        <p:txBody>
          <a:bodyPr/>
          <a:lstStyle/>
          <a:p>
            <a:pPr indent="-285750">
              <a:lnSpc>
                <a:spcPct val="120000"/>
              </a:lnSpc>
              <a:spcBef>
                <a:spcPts val="0"/>
              </a:spcBef>
              <a:buClr>
                <a:srgbClr val="B6000D"/>
              </a:buClr>
            </a:pPr>
            <a:r>
              <a:rPr lang="en-US" sz="1800" b="1" dirty="0">
                <a:solidFill>
                  <a:schemeClr val="tx1">
                    <a:lumMod val="65000"/>
                    <a:lumOff val="35000"/>
                  </a:schemeClr>
                </a:solidFill>
                <a:latin typeface="Verlag Book" pitchFamily="2" charset="0"/>
              </a:rPr>
              <a:t>Not “or,” but “and”</a:t>
            </a:r>
          </a:p>
          <a:p>
            <a:pPr marL="342900" lvl="1">
              <a:lnSpc>
                <a:spcPct val="120000"/>
              </a:lnSpc>
              <a:spcBef>
                <a:spcPts val="0"/>
              </a:spcBef>
              <a:buClr>
                <a:srgbClr val="B6000D"/>
              </a:buClr>
              <a:buFont typeface="Arial"/>
              <a:buChar char="•"/>
            </a:pPr>
            <a:r>
              <a:rPr lang="en-US" sz="1800" b="1" dirty="0">
                <a:solidFill>
                  <a:schemeClr val="tx1">
                    <a:lumMod val="65000"/>
                    <a:lumOff val="35000"/>
                  </a:schemeClr>
                </a:solidFill>
                <a:latin typeface="Verlag Book" pitchFamily="2" charset="0"/>
              </a:rPr>
              <a:t>Government and private initiatives are </a:t>
            </a:r>
            <a:r>
              <a:rPr lang="en-US" sz="1800" b="1" dirty="0">
                <a:solidFill>
                  <a:schemeClr val="tx1">
                    <a:lumMod val="65000"/>
                    <a:lumOff val="35000"/>
                  </a:schemeClr>
                </a:solidFill>
                <a:latin typeface="Verlag Book" pitchFamily="2" charset="0"/>
              </a:rPr>
              <a:t>complements, </a:t>
            </a:r>
            <a:r>
              <a:rPr lang="en-US" sz="1800" b="1" dirty="0">
                <a:solidFill>
                  <a:schemeClr val="tx1">
                    <a:lumMod val="65000"/>
                    <a:lumOff val="35000"/>
                  </a:schemeClr>
                </a:solidFill>
                <a:latin typeface="Verlag Book" pitchFamily="2" charset="0"/>
              </a:rPr>
              <a:t>not competitors</a:t>
            </a:r>
          </a:p>
        </p:txBody>
      </p:sp>
      <p:graphicFrame>
        <p:nvGraphicFramePr>
          <p:cNvPr id="4" name="Table 3"/>
          <p:cNvGraphicFramePr>
            <a:graphicFrameLocks noGrp="1"/>
          </p:cNvGraphicFramePr>
          <p:nvPr>
            <p:extLst>
              <p:ext uri="{D42A27DB-BD31-4B8C-83A1-F6EECF244321}">
                <p14:modId xmlns:p14="http://schemas.microsoft.com/office/powerpoint/2010/main" val="2224480972"/>
              </p:ext>
            </p:extLst>
          </p:nvPr>
        </p:nvGraphicFramePr>
        <p:xfrm>
          <a:off x="431074" y="2295467"/>
          <a:ext cx="8229600" cy="2331720"/>
        </p:xfrm>
        <a:graphic>
          <a:graphicData uri="http://schemas.openxmlformats.org/drawingml/2006/table">
            <a:tbl>
              <a:tblPr firstRow="1" bandRow="1"/>
              <a:tblGrid>
                <a:gridCol w="4502933">
                  <a:extLst>
                    <a:ext uri="{9D8B030D-6E8A-4147-A177-3AD203B41FA5}">
                      <a16:colId xmlns:a16="http://schemas.microsoft.com/office/drawing/2014/main" val="20000"/>
                    </a:ext>
                  </a:extLst>
                </a:gridCol>
                <a:gridCol w="3726667">
                  <a:extLst>
                    <a:ext uri="{9D8B030D-6E8A-4147-A177-3AD203B41FA5}">
                      <a16:colId xmlns:a16="http://schemas.microsoft.com/office/drawing/2014/main" val="20001"/>
                    </a:ext>
                  </a:extLst>
                </a:gridCol>
              </a:tblGrid>
              <a:tr h="278918">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kumimoji="0" lang="en-US" sz="1800" b="1" i="0" u="none" strike="noStrike" kern="1200" cap="none" spc="0" normalizeH="0" baseline="0" noProof="0" dirty="0" smtClean="0">
                          <a:ln>
                            <a:noFill/>
                          </a:ln>
                          <a:solidFill>
                            <a:schemeClr val="bg1"/>
                          </a:solidFill>
                          <a:effectLst/>
                          <a:uLnTx/>
                          <a:uFillTx/>
                          <a:latin typeface="Verlag Book"/>
                          <a:ea typeface="+mj-ea"/>
                          <a:cs typeface="Tahoma" pitchFamily="34" charset="0"/>
                        </a:rPr>
                        <a:t>Official</a:t>
                      </a:r>
                      <a:endParaRPr lang="en-US" sz="1800" dirty="0">
                        <a:solidFill>
                          <a:schemeClr val="bg1"/>
                        </a:solidFill>
                        <a:latin typeface="Verlag Book"/>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3F67"/>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marL="0" indent="0" algn="ctr">
                        <a:buFont typeface="Arial" panose="020B0604020202020204" pitchFamily="34" charset="0"/>
                        <a:buNone/>
                      </a:pPr>
                      <a:r>
                        <a:rPr kumimoji="0" lang="en-US" sz="1800" b="1" i="0" u="none" strike="noStrike" kern="1200" cap="none" spc="0" normalizeH="0" baseline="0" noProof="0" dirty="0" smtClean="0">
                          <a:ln>
                            <a:noFill/>
                          </a:ln>
                          <a:solidFill>
                            <a:schemeClr val="bg1"/>
                          </a:solidFill>
                          <a:effectLst/>
                          <a:uLnTx/>
                          <a:uFillTx/>
                          <a:latin typeface="Verlag Book"/>
                          <a:ea typeface="+mj-ea"/>
                          <a:cs typeface="Tahoma" pitchFamily="34" charset="0"/>
                        </a:rPr>
                        <a:t>Private</a:t>
                      </a:r>
                      <a:endParaRPr lang="en-US" sz="1800" dirty="0">
                        <a:solidFill>
                          <a:schemeClr val="bg1"/>
                        </a:solidFill>
                        <a:latin typeface="Verlag Book"/>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3F67"/>
                    </a:solidFill>
                  </a:tcPr>
                </a:tc>
                <a:extLst>
                  <a:ext uri="{0D108BD9-81ED-4DB2-BD59-A6C34878D82A}">
                    <a16:rowId xmlns:a16="http://schemas.microsoft.com/office/drawing/2014/main" val="10000"/>
                  </a:ext>
                </a:extLst>
              </a:tr>
              <a:tr h="1840861">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457200" lvl="1" indent="-342900">
                        <a:buFont typeface="Arial" panose="020B0604020202020204" pitchFamily="34" charset="0"/>
                        <a:buChar char="•"/>
                      </a:pPr>
                      <a:r>
                        <a:rPr lang="en-US" sz="1800" dirty="0" smtClean="0">
                          <a:latin typeface="Verlag Book"/>
                        </a:rPr>
                        <a:t>Transparent, known statistical properties</a:t>
                      </a:r>
                      <a:endParaRPr lang="en-US" sz="1800" dirty="0" smtClean="0">
                        <a:latin typeface="Verlag Book"/>
                      </a:endParaRPr>
                    </a:p>
                    <a:p>
                      <a:pPr marL="457200" lvl="1" indent="-342900">
                        <a:buFont typeface="Arial" panose="020B0604020202020204" pitchFamily="34" charset="0"/>
                        <a:buChar char="•"/>
                      </a:pPr>
                      <a:r>
                        <a:rPr lang="en-US" sz="1800" dirty="0" smtClean="0">
                          <a:latin typeface="Verlag Book"/>
                        </a:rPr>
                        <a:t>Access to </a:t>
                      </a:r>
                      <a:r>
                        <a:rPr lang="en-US" sz="1800" dirty="0" smtClean="0">
                          <a:latin typeface="Verlag Book"/>
                        </a:rPr>
                        <a:t>comprehensive, sensitive government data</a:t>
                      </a:r>
                      <a:endParaRPr lang="en-US" sz="1800" dirty="0" smtClean="0">
                        <a:latin typeface="Verlag Book"/>
                      </a:endParaRPr>
                    </a:p>
                    <a:p>
                      <a:pPr marL="457200" lvl="1" indent="-342900">
                        <a:buFont typeface="Arial" panose="020B0604020202020204" pitchFamily="34" charset="0"/>
                        <a:buChar char="•"/>
                      </a:pPr>
                      <a:r>
                        <a:rPr lang="en-US" sz="1800" dirty="0" smtClean="0">
                          <a:latin typeface="Verlag Book"/>
                        </a:rPr>
                        <a:t>High survey</a:t>
                      </a:r>
                      <a:r>
                        <a:rPr lang="en-US" sz="1800" baseline="0" dirty="0" smtClean="0">
                          <a:latin typeface="Verlag Book"/>
                        </a:rPr>
                        <a:t> </a:t>
                      </a:r>
                      <a:r>
                        <a:rPr lang="en-US" sz="1800" dirty="0" smtClean="0">
                          <a:latin typeface="Verlag Book"/>
                        </a:rPr>
                        <a:t>response rates</a:t>
                      </a:r>
                    </a:p>
                    <a:p>
                      <a:pPr marL="457200" lvl="1" indent="-342900">
                        <a:buFont typeface="Arial" panose="020B0604020202020204" pitchFamily="34" charset="0"/>
                        <a:buChar char="•"/>
                      </a:pPr>
                      <a:r>
                        <a:rPr lang="en-US" sz="1800" dirty="0" smtClean="0">
                          <a:latin typeface="Verlag Book"/>
                        </a:rPr>
                        <a:t>Objective</a:t>
                      </a:r>
                    </a:p>
                    <a:p>
                      <a:pPr marL="457200" lvl="1" indent="-342900">
                        <a:buFont typeface="Arial" panose="020B0604020202020204" pitchFamily="34" charset="0"/>
                        <a:buChar char="•"/>
                      </a:pPr>
                      <a:r>
                        <a:rPr lang="en-US" sz="1800" dirty="0" smtClean="0">
                          <a:latin typeface="Verlag Book"/>
                        </a:rPr>
                        <a:t>Long history</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E3F67">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512763" lvl="1" indent="-342900">
                        <a:buFont typeface="Arial" panose="020B0604020202020204" pitchFamily="34" charset="0"/>
                        <a:buChar char="•"/>
                      </a:pPr>
                      <a:r>
                        <a:rPr lang="en-US" sz="1800" dirty="0" smtClean="0">
                          <a:latin typeface="Verlag Book"/>
                        </a:rPr>
                        <a:t>Proprietary</a:t>
                      </a:r>
                      <a:r>
                        <a:rPr lang="en-US" sz="1800" baseline="0" dirty="0" smtClean="0">
                          <a:latin typeface="Verlag Book"/>
                        </a:rPr>
                        <a:t> methods</a:t>
                      </a:r>
                      <a:endParaRPr lang="en-US" sz="1800" dirty="0" smtClean="0">
                        <a:latin typeface="Verlag Book"/>
                      </a:endParaRPr>
                    </a:p>
                    <a:p>
                      <a:pPr marL="512763" lvl="1" indent="-342900">
                        <a:buFont typeface="Arial" panose="020B0604020202020204" pitchFamily="34" charset="0"/>
                        <a:buChar char="•"/>
                      </a:pPr>
                      <a:r>
                        <a:rPr lang="en-US" sz="1800" dirty="0" smtClean="0">
                          <a:latin typeface="Verlag Book"/>
                        </a:rPr>
                        <a:t>Speedy production</a:t>
                      </a:r>
                    </a:p>
                    <a:p>
                      <a:pPr marL="512763" lvl="1" indent="-342900">
                        <a:buFont typeface="Arial" panose="020B0604020202020204" pitchFamily="34" charset="0"/>
                        <a:buChar char="•"/>
                      </a:pPr>
                      <a:r>
                        <a:rPr lang="en-US" sz="1800" dirty="0" smtClean="0">
                          <a:latin typeface="Verlag Book"/>
                        </a:rPr>
                        <a:t>Quick innovation</a:t>
                      </a:r>
                    </a:p>
                    <a:p>
                      <a:pPr marL="512763" lvl="1" indent="-342900">
                        <a:buFont typeface="Arial" panose="020B0604020202020204" pitchFamily="34" charset="0"/>
                        <a:buChar char="•"/>
                      </a:pPr>
                      <a:r>
                        <a:rPr lang="en-US" sz="1800" dirty="0" smtClean="0">
                          <a:latin typeface="Verlag Book"/>
                        </a:rPr>
                        <a:t>Access to transactional data</a:t>
                      </a:r>
                    </a:p>
                    <a:p>
                      <a:pPr marL="512763" lvl="1" indent="-342900">
                        <a:buFont typeface="Arial" panose="020B0604020202020204" pitchFamily="34" charset="0"/>
                        <a:buChar char="•"/>
                      </a:pPr>
                      <a:r>
                        <a:rPr lang="en-US" sz="1800" dirty="0" smtClean="0">
                          <a:latin typeface="Verlag Book"/>
                        </a:rPr>
                        <a:t>Tailored to</a:t>
                      </a:r>
                      <a:r>
                        <a:rPr lang="en-US" sz="1800" baseline="0" dirty="0" smtClean="0">
                          <a:latin typeface="Verlag Book"/>
                        </a:rPr>
                        <a:t> special needs</a:t>
                      </a:r>
                      <a:endParaRPr lang="en-US" sz="1800" dirty="0" smtClean="0">
                        <a:latin typeface="Verlag Book"/>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E3F67">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0038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65" y="159489"/>
            <a:ext cx="8294915" cy="786916"/>
          </a:xfrm>
          <a:noFill/>
        </p:spPr>
        <p:txBody>
          <a:bodyPr wrap="square" rtlCol="0">
            <a:spAutoFit/>
          </a:bodyPr>
          <a:lstStyle/>
          <a:p>
            <a:pPr algn="l"/>
            <a:r>
              <a:rPr lang="en-US" sz="2800" dirty="0" smtClean="0">
                <a:solidFill>
                  <a:srgbClr val="B6000D"/>
                </a:solidFill>
                <a:latin typeface="Verlag Book" pitchFamily="2" charset="0"/>
                <a:ea typeface="+mn-ea"/>
                <a:cs typeface="+mn-cs"/>
              </a:rPr>
              <a:t>Requires managing public/private data partnership opportunities </a:t>
            </a:r>
            <a:r>
              <a:rPr lang="en-US" sz="2800" dirty="0">
                <a:solidFill>
                  <a:srgbClr val="B6000D"/>
                </a:solidFill>
                <a:latin typeface="Verlag Book" pitchFamily="2" charset="0"/>
                <a:ea typeface="+mn-ea"/>
                <a:cs typeface="+mn-cs"/>
              </a:rPr>
              <a:t>and risks</a:t>
            </a:r>
            <a:endParaRPr lang="en-US" sz="2800" dirty="0">
              <a:solidFill>
                <a:srgbClr val="B6000D"/>
              </a:solidFill>
              <a:latin typeface="Verlag Book" pitchFamily="2" charset="0"/>
              <a:ea typeface="+mn-ea"/>
              <a:cs typeface="+mn-cs"/>
            </a:endParaRPr>
          </a:p>
        </p:txBody>
      </p:sp>
      <p:sp>
        <p:nvSpPr>
          <p:cNvPr id="3" name="Slide Number Placeholder 2"/>
          <p:cNvSpPr>
            <a:spLocks noGrp="1"/>
          </p:cNvSpPr>
          <p:nvPr>
            <p:ph type="sldNum" sz="quarter" idx="4294967295"/>
          </p:nvPr>
        </p:nvSpPr>
        <p:spPr>
          <a:xfrm>
            <a:off x="7486650" y="4743450"/>
            <a:ext cx="514350" cy="273844"/>
          </a:xfrm>
          <a:prstGeom prst="rect">
            <a:avLst/>
          </a:prstGeom>
        </p:spPr>
        <p:txBody>
          <a:bodyPr/>
          <a:lstStyle/>
          <a:p>
            <a:fld id="{3BF8234B-5D70-4BB5-A2B9-907672534964}" type="slidenum">
              <a:rPr lang="en-US" smtClean="0"/>
              <a:pPr/>
              <a:t>14</a:t>
            </a:fld>
            <a:endParaRPr lang="en-US" dirty="0"/>
          </a:p>
        </p:txBody>
      </p:sp>
      <p:sp>
        <p:nvSpPr>
          <p:cNvPr id="4" name="Content Placeholder 2"/>
          <p:cNvSpPr txBox="1">
            <a:spLocks/>
          </p:cNvSpPr>
          <p:nvPr/>
        </p:nvSpPr>
        <p:spPr>
          <a:xfrm>
            <a:off x="888274" y="1203856"/>
            <a:ext cx="7811589" cy="3817144"/>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Wingdings" pitchFamily="2" charset="2"/>
              <a:buChar char=""/>
              <a:defRPr sz="3200" kern="1200">
                <a:solidFill>
                  <a:srgbClr val="192168"/>
                </a:solidFill>
                <a:latin typeface="Tahoma" pitchFamily="34" charset="0"/>
                <a:ea typeface="+mn-ea"/>
                <a:cs typeface="Tahoma" pitchFamily="34" charset="0"/>
              </a:defRPr>
            </a:lvl1pPr>
            <a:lvl2pPr marL="742950" indent="-285750" algn="l" rtl="0" eaLnBrk="1" fontAlgn="base" hangingPunct="1">
              <a:spcBef>
                <a:spcPct val="20000"/>
              </a:spcBef>
              <a:spcAft>
                <a:spcPct val="0"/>
              </a:spcAft>
              <a:buClr>
                <a:srgbClr val="CE1126"/>
              </a:buClr>
              <a:buFont typeface="Wingdings 3" pitchFamily="18" charset="2"/>
              <a:buChar char=""/>
              <a:defRPr sz="2800" kern="1200">
                <a:solidFill>
                  <a:srgbClr val="192168"/>
                </a:solidFill>
                <a:latin typeface="Tahoma" pitchFamily="34" charset="0"/>
                <a:ea typeface="+mn-ea"/>
                <a:cs typeface="Tahoma" pitchFamily="34" charset="0"/>
              </a:defRPr>
            </a:lvl2pPr>
            <a:lvl3pPr marL="1143000" indent="-228600" algn="l" rtl="0" eaLnBrk="1" fontAlgn="base" hangingPunct="1">
              <a:spcBef>
                <a:spcPct val="20000"/>
              </a:spcBef>
              <a:spcAft>
                <a:spcPct val="0"/>
              </a:spcAft>
              <a:buClr>
                <a:srgbClr val="CE1126"/>
              </a:buClr>
              <a:buFont typeface="Calibri" pitchFamily="34" charset="0"/>
              <a:buChar char="–"/>
              <a:defRPr sz="2400" kern="1200">
                <a:solidFill>
                  <a:srgbClr val="192168"/>
                </a:solidFill>
                <a:latin typeface="Tahoma" pitchFamily="34" charset="0"/>
                <a:ea typeface="+mn-ea"/>
                <a:cs typeface="Tahoma" pitchFamily="34" charset="0"/>
              </a:defRPr>
            </a:lvl3pPr>
            <a:lvl4pPr marL="1600200" indent="-228600" algn="l" rtl="0" eaLnBrk="1" fontAlgn="base" hangingPunct="1">
              <a:spcBef>
                <a:spcPct val="20000"/>
              </a:spcBef>
              <a:spcAft>
                <a:spcPct val="0"/>
              </a:spcAft>
              <a:buClr>
                <a:srgbClr val="CE1126"/>
              </a:buClr>
              <a:buSzPct val="125000"/>
              <a:buFont typeface="Arial" charset="0"/>
              <a:buChar char="•"/>
              <a:defRPr sz="2000" kern="1200">
                <a:solidFill>
                  <a:srgbClr val="192168"/>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85750">
              <a:lnSpc>
                <a:spcPct val="120000"/>
              </a:lnSpc>
              <a:spcBef>
                <a:spcPts val="0"/>
              </a:spcBef>
              <a:buClr>
                <a:srgbClr val="B6000D"/>
              </a:buClr>
              <a:buFont typeface="Arial"/>
              <a:buChar char="•"/>
            </a:pPr>
            <a:r>
              <a:rPr lang="en-US" sz="2000" b="1" dirty="0">
                <a:solidFill>
                  <a:schemeClr val="tx1">
                    <a:lumMod val="65000"/>
                    <a:lumOff val="35000"/>
                  </a:schemeClr>
                </a:solidFill>
                <a:latin typeface="Verlag Book" pitchFamily="2" charset="0"/>
                <a:cs typeface="+mn-cs"/>
              </a:rPr>
              <a:t>Quality </a:t>
            </a:r>
          </a:p>
          <a:p>
            <a:pPr marL="742950" lvl="2">
              <a:lnSpc>
                <a:spcPct val="120000"/>
              </a:lnSpc>
              <a:spcBef>
                <a:spcPts val="0"/>
              </a:spcBef>
              <a:buClr>
                <a:srgbClr val="B6000D"/>
              </a:buClr>
              <a:buSzPct val="80000"/>
              <a:buFont typeface="Arial"/>
              <a:buChar char="•"/>
            </a:pPr>
            <a:r>
              <a:rPr lang="en-US" sz="1600" b="1" dirty="0">
                <a:solidFill>
                  <a:schemeClr val="tx1">
                    <a:lumMod val="65000"/>
                    <a:lumOff val="35000"/>
                  </a:schemeClr>
                </a:solidFill>
                <a:latin typeface="Verlag Book" pitchFamily="2" charset="0"/>
                <a:cs typeface="+mn-cs"/>
              </a:rPr>
              <a:t>Bias</a:t>
            </a:r>
          </a:p>
          <a:p>
            <a:pPr marL="742950" lvl="2">
              <a:lnSpc>
                <a:spcPct val="120000"/>
              </a:lnSpc>
              <a:spcBef>
                <a:spcPts val="0"/>
              </a:spcBef>
              <a:buClr>
                <a:srgbClr val="B6000D"/>
              </a:buClr>
              <a:buSzPct val="80000"/>
              <a:buFont typeface="Arial"/>
              <a:buChar char="•"/>
            </a:pPr>
            <a:r>
              <a:rPr lang="en-US" sz="1600" b="1" dirty="0">
                <a:solidFill>
                  <a:schemeClr val="tx1">
                    <a:lumMod val="65000"/>
                    <a:lumOff val="35000"/>
                  </a:schemeClr>
                </a:solidFill>
                <a:latin typeface="Verlag Book" pitchFamily="2" charset="0"/>
                <a:cs typeface="+mn-cs"/>
              </a:rPr>
              <a:t>Production-grade</a:t>
            </a:r>
          </a:p>
          <a:p>
            <a:pPr indent="-285750">
              <a:lnSpc>
                <a:spcPct val="120000"/>
              </a:lnSpc>
              <a:spcBef>
                <a:spcPts val="0"/>
              </a:spcBef>
              <a:buClr>
                <a:srgbClr val="B6000D"/>
              </a:buClr>
              <a:buFont typeface="Arial"/>
              <a:buChar char="•"/>
            </a:pPr>
            <a:r>
              <a:rPr lang="en-US" sz="2000" b="1" dirty="0">
                <a:solidFill>
                  <a:schemeClr val="tx1">
                    <a:lumMod val="65000"/>
                    <a:lumOff val="35000"/>
                  </a:schemeClr>
                </a:solidFill>
                <a:latin typeface="Verlag Book" pitchFamily="2" charset="0"/>
                <a:cs typeface="+mn-cs"/>
              </a:rPr>
              <a:t>Access </a:t>
            </a:r>
          </a:p>
          <a:p>
            <a:pPr marL="742950" lvl="2">
              <a:lnSpc>
                <a:spcPct val="120000"/>
              </a:lnSpc>
              <a:spcBef>
                <a:spcPts val="0"/>
              </a:spcBef>
              <a:buClr>
                <a:srgbClr val="B6000D"/>
              </a:buClr>
              <a:buSzPct val="80000"/>
              <a:buFont typeface="Arial"/>
              <a:buChar char="•"/>
            </a:pPr>
            <a:r>
              <a:rPr lang="en-US" sz="1600" b="1" dirty="0">
                <a:solidFill>
                  <a:schemeClr val="tx1">
                    <a:lumMod val="65000"/>
                    <a:lumOff val="35000"/>
                  </a:schemeClr>
                </a:solidFill>
                <a:latin typeface="Verlag Book" pitchFamily="2" charset="0"/>
                <a:cs typeface="+mn-cs"/>
              </a:rPr>
              <a:t>Cost</a:t>
            </a:r>
          </a:p>
          <a:p>
            <a:pPr marL="742950" lvl="2">
              <a:lnSpc>
                <a:spcPct val="120000"/>
              </a:lnSpc>
              <a:spcBef>
                <a:spcPts val="0"/>
              </a:spcBef>
              <a:buClr>
                <a:srgbClr val="B6000D"/>
              </a:buClr>
              <a:buSzPct val="80000"/>
              <a:buFont typeface="Arial"/>
              <a:buChar char="•"/>
            </a:pPr>
            <a:r>
              <a:rPr lang="en-US" sz="1600" b="1" dirty="0" smtClean="0">
                <a:solidFill>
                  <a:schemeClr val="tx1">
                    <a:lumMod val="65000"/>
                    <a:lumOff val="35000"/>
                  </a:schemeClr>
                </a:solidFill>
                <a:latin typeface="Verlag Book" pitchFamily="2" charset="0"/>
                <a:cs typeface="+mn-cs"/>
              </a:rPr>
              <a:t>Risks that data </a:t>
            </a:r>
            <a:r>
              <a:rPr lang="en-US" sz="1600" b="1" dirty="0">
                <a:solidFill>
                  <a:schemeClr val="tx1">
                    <a:lumMod val="65000"/>
                    <a:lumOff val="35000"/>
                  </a:schemeClr>
                </a:solidFill>
                <a:latin typeface="Verlag Book" pitchFamily="2" charset="0"/>
                <a:cs typeface="+mn-cs"/>
              </a:rPr>
              <a:t>stream can change</a:t>
            </a:r>
          </a:p>
          <a:p>
            <a:pPr indent="-285750">
              <a:lnSpc>
                <a:spcPct val="120000"/>
              </a:lnSpc>
              <a:spcBef>
                <a:spcPts val="0"/>
              </a:spcBef>
              <a:buClr>
                <a:srgbClr val="B6000D"/>
              </a:buClr>
              <a:buFont typeface="Arial"/>
              <a:buChar char="•"/>
            </a:pPr>
            <a:r>
              <a:rPr lang="en-US" sz="2000" b="1" dirty="0">
                <a:solidFill>
                  <a:schemeClr val="tx1">
                    <a:lumMod val="65000"/>
                    <a:lumOff val="35000"/>
                  </a:schemeClr>
                </a:solidFill>
                <a:latin typeface="Verlag Book" pitchFamily="2" charset="0"/>
                <a:cs typeface="+mn-cs"/>
              </a:rPr>
              <a:t>Legal framework</a:t>
            </a:r>
          </a:p>
          <a:p>
            <a:pPr marL="742950" lvl="2">
              <a:lnSpc>
                <a:spcPct val="120000"/>
              </a:lnSpc>
              <a:spcBef>
                <a:spcPts val="0"/>
              </a:spcBef>
              <a:buClr>
                <a:srgbClr val="B6000D"/>
              </a:buClr>
              <a:buSzPct val="80000"/>
              <a:buFont typeface="Arial"/>
              <a:buChar char="•"/>
            </a:pPr>
            <a:r>
              <a:rPr lang="en-US" sz="1600" b="1" dirty="0" smtClean="0">
                <a:solidFill>
                  <a:schemeClr val="tx1">
                    <a:lumMod val="65000"/>
                    <a:lumOff val="35000"/>
                  </a:schemeClr>
                </a:solidFill>
                <a:latin typeface="Verlag Book" pitchFamily="2" charset="0"/>
                <a:cs typeface="+mn-cs"/>
              </a:rPr>
              <a:t>Privacy</a:t>
            </a:r>
          </a:p>
          <a:p>
            <a:pPr marL="742950" lvl="2">
              <a:lnSpc>
                <a:spcPct val="120000"/>
              </a:lnSpc>
              <a:spcBef>
                <a:spcPts val="0"/>
              </a:spcBef>
              <a:buClr>
                <a:srgbClr val="B6000D"/>
              </a:buClr>
              <a:buSzPct val="80000"/>
              <a:buFont typeface="Arial"/>
              <a:buChar char="•"/>
            </a:pPr>
            <a:r>
              <a:rPr lang="en-US" sz="1600" b="1" dirty="0" smtClean="0">
                <a:solidFill>
                  <a:schemeClr val="tx1">
                    <a:lumMod val="65000"/>
                    <a:lumOff val="35000"/>
                  </a:schemeClr>
                </a:solidFill>
                <a:latin typeface="Verlag Book" pitchFamily="2" charset="0"/>
                <a:cs typeface="+mn-cs"/>
              </a:rPr>
              <a:t>Security</a:t>
            </a:r>
          </a:p>
          <a:p>
            <a:pPr marL="742950" lvl="2">
              <a:lnSpc>
                <a:spcPct val="120000"/>
              </a:lnSpc>
              <a:spcBef>
                <a:spcPts val="0"/>
              </a:spcBef>
              <a:buClr>
                <a:srgbClr val="B6000D"/>
              </a:buClr>
              <a:buSzPct val="80000"/>
              <a:buFont typeface="Arial"/>
              <a:buChar char="•"/>
            </a:pPr>
            <a:r>
              <a:rPr lang="en-US" sz="1600" b="1" dirty="0" smtClean="0">
                <a:solidFill>
                  <a:schemeClr val="tx1">
                    <a:lumMod val="65000"/>
                    <a:lumOff val="35000"/>
                  </a:schemeClr>
                </a:solidFill>
                <a:latin typeface="Verlag Book" pitchFamily="2" charset="0"/>
                <a:cs typeface="+mn-cs"/>
              </a:rPr>
              <a:t>Quid pro quo</a:t>
            </a:r>
            <a:endParaRPr lang="en-US" sz="1600" b="1" dirty="0">
              <a:solidFill>
                <a:schemeClr val="tx1">
                  <a:lumMod val="65000"/>
                  <a:lumOff val="35000"/>
                </a:schemeClr>
              </a:solidFill>
              <a:latin typeface="Verlag Book" pitchFamily="2" charset="0"/>
              <a:cs typeface="+mn-cs"/>
            </a:endParaRPr>
          </a:p>
        </p:txBody>
      </p:sp>
      <p:pic>
        <p:nvPicPr>
          <p:cNvPr id="1026" name="Picture 2" descr="http://previews.123rf.com/images/yganko/yganko1205/yganko120500034/13549140-High-quality-label-Vector-illustration-sign--Stock-Vector-prem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946" y="957296"/>
            <a:ext cx="1685653"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ech.co/wp-content/uploads/2015/07/Legal-Technolog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833" y="3612109"/>
            <a:ext cx="1543051" cy="11108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emtechnology.eu/Sto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772" y="2142797"/>
            <a:ext cx="1187587" cy="11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245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97" y="390546"/>
            <a:ext cx="9350853" cy="885868"/>
          </a:xfrm>
        </p:spPr>
        <p:txBody>
          <a:bodyPr/>
          <a:lstStyle/>
          <a:p>
            <a:pPr algn="l"/>
            <a:r>
              <a:rPr lang="en-US" sz="2800" dirty="0" smtClean="0">
                <a:solidFill>
                  <a:srgbClr val="C00000"/>
                </a:solidFill>
              </a:rPr>
              <a:t>Lesson 3: Coordinate US statistical agencies better</a:t>
            </a:r>
            <a:endParaRPr lang="en-US" sz="2800" dirty="0">
              <a:solidFill>
                <a:srgbClr val="C00000"/>
              </a:solidFill>
            </a:endParaRPr>
          </a:p>
        </p:txBody>
      </p:sp>
      <p:sp>
        <p:nvSpPr>
          <p:cNvPr id="3" name="Content Placeholder 2"/>
          <p:cNvSpPr>
            <a:spLocks noGrp="1"/>
          </p:cNvSpPr>
          <p:nvPr>
            <p:ph idx="1"/>
          </p:nvPr>
        </p:nvSpPr>
        <p:spPr>
          <a:xfrm>
            <a:off x="457200" y="1225322"/>
            <a:ext cx="8229600" cy="3892052"/>
          </a:xfrm>
        </p:spPr>
        <p:txBody>
          <a:bodyPr>
            <a:normAutofit/>
          </a:bodyPr>
          <a:lstStyle/>
          <a:p>
            <a:pPr>
              <a:lnSpc>
                <a:spcPct val="120000"/>
              </a:lnSpc>
              <a:buClr>
                <a:srgbClr val="B6000D"/>
              </a:buClr>
            </a:pPr>
            <a:r>
              <a:rPr lang="en-US" sz="2000" b="1" dirty="0" smtClean="0">
                <a:solidFill>
                  <a:schemeClr val="tx1">
                    <a:lumMod val="65000"/>
                    <a:lumOff val="35000"/>
                  </a:schemeClr>
                </a:solidFill>
                <a:latin typeface="Verlag Book" pitchFamily="2" charset="0"/>
              </a:rPr>
              <a:t>One agency cannot do this alone</a:t>
            </a:r>
          </a:p>
          <a:p>
            <a:pPr>
              <a:lnSpc>
                <a:spcPct val="120000"/>
              </a:lnSpc>
              <a:buClr>
                <a:srgbClr val="B6000D"/>
              </a:buClr>
            </a:pPr>
            <a:r>
              <a:rPr lang="en-US" sz="2000" b="1" dirty="0" smtClean="0">
                <a:solidFill>
                  <a:schemeClr val="tx1">
                    <a:lumMod val="65000"/>
                    <a:lumOff val="35000"/>
                  </a:schemeClr>
                </a:solidFill>
                <a:latin typeface="Verlag Book" pitchFamily="2" charset="0"/>
              </a:rPr>
              <a:t>Collect stat agencies outside of Cabinet, under US Chief Statistician </a:t>
            </a:r>
          </a:p>
          <a:p>
            <a:pPr lvl="1">
              <a:lnSpc>
                <a:spcPct val="120000"/>
              </a:lnSpc>
              <a:buClr>
                <a:srgbClr val="B6000D"/>
              </a:buClr>
            </a:pPr>
            <a:r>
              <a:rPr lang="en-US" sz="1600" b="1" dirty="0">
                <a:solidFill>
                  <a:schemeClr val="tx1">
                    <a:lumMod val="65000"/>
                    <a:lumOff val="35000"/>
                  </a:schemeClr>
                </a:solidFill>
                <a:latin typeface="Verlag Book" pitchFamily="2" charset="0"/>
              </a:rPr>
              <a:t>Use common inputs, concepts, aggregations, access points, privacy protocols, arrangements with data providers…</a:t>
            </a:r>
          </a:p>
          <a:p>
            <a:pPr lvl="1">
              <a:lnSpc>
                <a:spcPct val="120000"/>
              </a:lnSpc>
              <a:buClr>
                <a:srgbClr val="B6000D"/>
              </a:buClr>
            </a:pPr>
            <a:r>
              <a:rPr lang="en-US" sz="1600" b="1" dirty="0" smtClean="0">
                <a:solidFill>
                  <a:schemeClr val="tx1">
                    <a:lumMod val="65000"/>
                    <a:lumOff val="35000"/>
                  </a:schemeClr>
                </a:solidFill>
                <a:latin typeface="Verlag Book" pitchFamily="2" charset="0"/>
              </a:rPr>
              <a:t>Share services (IT, training, legal,…)</a:t>
            </a:r>
          </a:p>
          <a:p>
            <a:pPr lvl="1">
              <a:lnSpc>
                <a:spcPct val="120000"/>
              </a:lnSpc>
              <a:buClr>
                <a:srgbClr val="B6000D"/>
              </a:buClr>
            </a:pPr>
            <a:r>
              <a:rPr lang="en-US" sz="1600" b="1" dirty="0" smtClean="0">
                <a:solidFill>
                  <a:schemeClr val="tx1">
                    <a:lumMod val="65000"/>
                    <a:lumOff val="35000"/>
                  </a:schemeClr>
                </a:solidFill>
                <a:latin typeface="Verlag Book" pitchFamily="2" charset="0"/>
              </a:rPr>
              <a:t>Preserve missions</a:t>
            </a:r>
          </a:p>
          <a:p>
            <a:pPr lvl="1">
              <a:lnSpc>
                <a:spcPct val="120000"/>
              </a:lnSpc>
              <a:buClr>
                <a:srgbClr val="B6000D"/>
              </a:buClr>
            </a:pPr>
            <a:r>
              <a:rPr lang="en-US" sz="1600" b="1" dirty="0" smtClean="0">
                <a:solidFill>
                  <a:schemeClr val="tx1">
                    <a:lumMod val="65000"/>
                    <a:lumOff val="35000"/>
                  </a:schemeClr>
                </a:solidFill>
                <a:latin typeface="Verlag Book" pitchFamily="2" charset="0"/>
              </a:rPr>
              <a:t>Reinforce independence</a:t>
            </a:r>
          </a:p>
          <a:p>
            <a:pPr lvl="1">
              <a:lnSpc>
                <a:spcPct val="120000"/>
              </a:lnSpc>
              <a:buClr>
                <a:srgbClr val="B6000D"/>
              </a:buClr>
            </a:pPr>
            <a:r>
              <a:rPr lang="en-US" sz="1600" b="1" dirty="0" smtClean="0">
                <a:solidFill>
                  <a:schemeClr val="tx1">
                    <a:lumMod val="65000"/>
                    <a:lumOff val="35000"/>
                  </a:schemeClr>
                </a:solidFill>
                <a:latin typeface="Verlag Book" pitchFamily="2" charset="0"/>
              </a:rPr>
              <a:t>Fund adequately and dependably</a:t>
            </a:r>
          </a:p>
          <a:p>
            <a:pPr lvl="1">
              <a:lnSpc>
                <a:spcPct val="120000"/>
              </a:lnSpc>
              <a:buClr>
                <a:srgbClr val="B6000D"/>
              </a:buClr>
            </a:pPr>
            <a:endParaRPr lang="en-US" sz="1400" b="1" dirty="0" smtClean="0">
              <a:solidFill>
                <a:schemeClr val="tx1">
                  <a:lumMod val="65000"/>
                  <a:lumOff val="35000"/>
                </a:schemeClr>
              </a:solidFill>
              <a:latin typeface="Verlag Book" pitchFamily="2" charset="0"/>
            </a:endParaRPr>
          </a:p>
        </p:txBody>
      </p:sp>
      <p:sp>
        <p:nvSpPr>
          <p:cNvPr id="4" name="Slide Number Placeholder 3"/>
          <p:cNvSpPr>
            <a:spLocks noGrp="1"/>
          </p:cNvSpPr>
          <p:nvPr>
            <p:ph type="sldNum" sz="quarter" idx="12"/>
          </p:nvPr>
        </p:nvSpPr>
        <p:spPr/>
        <p:txBody>
          <a:bodyPr/>
          <a:lstStyle/>
          <a:p>
            <a:fld id="{ADEF58E7-2DCD-4B74-B3DF-0E30355BE0DB}" type="slidenum">
              <a:rPr lang="en-US" smtClean="0"/>
              <a:t>15</a:t>
            </a:fld>
            <a:endParaRPr lang="en-US"/>
          </a:p>
        </p:txBody>
      </p:sp>
      <p:pic>
        <p:nvPicPr>
          <p:cNvPr id="5" name="Picture 4" descr="Community People Human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469" y="2423581"/>
            <a:ext cx="3788228" cy="2928923"/>
          </a:xfrm>
          <a:prstGeom prst="rect">
            <a:avLst/>
          </a:prstGeom>
        </p:spPr>
      </p:pic>
    </p:spTree>
    <p:extLst>
      <p:ext uri="{BB962C8B-B14F-4D97-AF65-F5344CB8AC3E}">
        <p14:creationId xmlns:p14="http://schemas.microsoft.com/office/powerpoint/2010/main" val="2248844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33" y="568638"/>
            <a:ext cx="8579783" cy="445062"/>
          </a:xfrm>
        </p:spPr>
        <p:txBody>
          <a:bodyPr>
            <a:noAutofit/>
          </a:bodyPr>
          <a:lstStyle/>
          <a:p>
            <a:pPr algn="l">
              <a:buClr>
                <a:srgbClr val="B6000D"/>
              </a:buClr>
            </a:pPr>
            <a:r>
              <a:rPr lang="en-US" sz="2800" b="1" dirty="0" smtClean="0">
                <a:solidFill>
                  <a:srgbClr val="B6000D"/>
                </a:solidFill>
                <a:latin typeface="Verlag Book" pitchFamily="2" charset="0"/>
                <a:ea typeface="+mn-ea"/>
                <a:cs typeface="+mn-cs"/>
              </a:rPr>
              <a:t>Conclusions </a:t>
            </a:r>
            <a:endParaRPr lang="en-US" sz="2800" b="1" dirty="0">
              <a:solidFill>
                <a:srgbClr val="B6000D"/>
              </a:solidFill>
              <a:latin typeface="Verlag Book" pitchFamily="2" charset="0"/>
              <a:ea typeface="+mn-ea"/>
              <a:cs typeface="+mn-cs"/>
            </a:endParaRPr>
          </a:p>
        </p:txBody>
      </p:sp>
      <p:sp>
        <p:nvSpPr>
          <p:cNvPr id="3" name="Content Placeholder 2"/>
          <p:cNvSpPr>
            <a:spLocks noGrp="1"/>
          </p:cNvSpPr>
          <p:nvPr>
            <p:ph idx="1"/>
          </p:nvPr>
        </p:nvSpPr>
        <p:spPr>
          <a:xfrm>
            <a:off x="342900" y="1358537"/>
            <a:ext cx="8401050" cy="3384913"/>
          </a:xfrm>
        </p:spPr>
        <p:txBody>
          <a:bodyPr>
            <a:noAutofit/>
          </a:bodyPr>
          <a:lstStyle/>
          <a:p>
            <a:pPr>
              <a:lnSpc>
                <a:spcPct val="120000"/>
              </a:lnSpc>
              <a:buClr>
                <a:srgbClr val="B6000D"/>
              </a:buClr>
            </a:pPr>
            <a:r>
              <a:rPr lang="en-US" sz="2000" b="1" dirty="0">
                <a:solidFill>
                  <a:schemeClr val="tx1">
                    <a:lumMod val="65000"/>
                    <a:lumOff val="35000"/>
                  </a:schemeClr>
                </a:solidFill>
                <a:latin typeface="Verlag Book" pitchFamily="2" charset="0"/>
              </a:rPr>
              <a:t>Official statistics are data infrastructure</a:t>
            </a:r>
          </a:p>
          <a:p>
            <a:pPr>
              <a:lnSpc>
                <a:spcPct val="120000"/>
              </a:lnSpc>
              <a:buClr>
                <a:srgbClr val="B6000D"/>
              </a:buClr>
            </a:pPr>
            <a:r>
              <a:rPr lang="en-US" sz="2000" b="1" dirty="0" smtClean="0">
                <a:solidFill>
                  <a:schemeClr val="tx1">
                    <a:lumMod val="65000"/>
                    <a:lumOff val="35000"/>
                  </a:schemeClr>
                </a:solidFill>
                <a:latin typeface="Verlag Book" pitchFamily="2" charset="0"/>
              </a:rPr>
              <a:t>COVID clarifies need for better official statistics</a:t>
            </a:r>
          </a:p>
          <a:p>
            <a:pPr lvl="1">
              <a:lnSpc>
                <a:spcPct val="120000"/>
              </a:lnSpc>
              <a:buClr>
                <a:srgbClr val="B6000D"/>
              </a:buClr>
            </a:pPr>
            <a:r>
              <a:rPr lang="en-US" sz="1600" b="1" dirty="0" smtClean="0">
                <a:solidFill>
                  <a:schemeClr val="tx1">
                    <a:lumMod val="65000"/>
                    <a:lumOff val="35000"/>
                  </a:schemeClr>
                </a:solidFill>
                <a:latin typeface="Verlag Book" pitchFamily="2" charset="0"/>
              </a:rPr>
              <a:t>Kudos to stat agencies for what they did!</a:t>
            </a:r>
          </a:p>
          <a:p>
            <a:pPr lvl="1">
              <a:lnSpc>
                <a:spcPct val="120000"/>
              </a:lnSpc>
              <a:buClr>
                <a:srgbClr val="B6000D"/>
              </a:buClr>
            </a:pPr>
            <a:r>
              <a:rPr lang="en-US" sz="1600" b="1" dirty="0" smtClean="0">
                <a:solidFill>
                  <a:schemeClr val="tx1">
                    <a:lumMod val="65000"/>
                    <a:lumOff val="35000"/>
                  </a:schemeClr>
                </a:solidFill>
                <a:latin typeface="Verlag Book" pitchFamily="2" charset="0"/>
              </a:rPr>
              <a:t>Users want more granularity, timeliness, agility…. </a:t>
            </a:r>
            <a:endParaRPr lang="en-US" sz="1600" b="1" dirty="0">
              <a:solidFill>
                <a:schemeClr val="tx1">
                  <a:lumMod val="65000"/>
                  <a:lumOff val="35000"/>
                </a:schemeClr>
              </a:solidFill>
              <a:latin typeface="Verlag Book" pitchFamily="2" charset="0"/>
            </a:endParaRPr>
          </a:p>
          <a:p>
            <a:pPr>
              <a:lnSpc>
                <a:spcPct val="120000"/>
              </a:lnSpc>
              <a:buClr>
                <a:srgbClr val="B6000D"/>
              </a:buClr>
            </a:pPr>
            <a:r>
              <a:rPr lang="en-US" sz="2000" b="1" dirty="0" smtClean="0">
                <a:solidFill>
                  <a:schemeClr val="tx1">
                    <a:lumMod val="65000"/>
                    <a:lumOff val="35000"/>
                  </a:schemeClr>
                </a:solidFill>
                <a:latin typeface="Verlag Book" pitchFamily="2" charset="0"/>
              </a:rPr>
              <a:t>We can have better statistics </a:t>
            </a:r>
            <a:endParaRPr lang="en-US" sz="2000" b="1" dirty="0">
              <a:solidFill>
                <a:schemeClr val="tx1">
                  <a:lumMod val="65000"/>
                  <a:lumOff val="35000"/>
                </a:schemeClr>
              </a:solidFill>
              <a:latin typeface="Verlag Book" pitchFamily="2" charset="0"/>
            </a:endParaRPr>
          </a:p>
          <a:p>
            <a:pPr lvl="1">
              <a:lnSpc>
                <a:spcPct val="120000"/>
              </a:lnSpc>
              <a:buClr>
                <a:srgbClr val="B6000D"/>
              </a:buClr>
            </a:pPr>
            <a:r>
              <a:rPr lang="en-US" sz="1600" b="1" dirty="0" smtClean="0">
                <a:solidFill>
                  <a:schemeClr val="tx1">
                    <a:lumMod val="65000"/>
                    <a:lumOff val="35000"/>
                  </a:schemeClr>
                </a:solidFill>
                <a:latin typeface="Verlag Book" pitchFamily="2" charset="0"/>
              </a:rPr>
              <a:t>Use administrative data better</a:t>
            </a:r>
            <a:endParaRPr lang="en-US" sz="1600" b="1" dirty="0">
              <a:solidFill>
                <a:schemeClr val="tx1">
                  <a:lumMod val="65000"/>
                  <a:lumOff val="35000"/>
                </a:schemeClr>
              </a:solidFill>
              <a:latin typeface="Verlag Book" pitchFamily="2" charset="0"/>
            </a:endParaRPr>
          </a:p>
          <a:p>
            <a:pPr lvl="1">
              <a:lnSpc>
                <a:spcPct val="120000"/>
              </a:lnSpc>
              <a:buClr>
                <a:srgbClr val="B6000D"/>
              </a:buClr>
            </a:pPr>
            <a:r>
              <a:rPr lang="en-US" sz="1600" b="1" dirty="0" smtClean="0">
                <a:solidFill>
                  <a:schemeClr val="tx1">
                    <a:lumMod val="65000"/>
                    <a:lumOff val="35000"/>
                  </a:schemeClr>
                </a:solidFill>
                <a:latin typeface="Verlag Book" pitchFamily="2" charset="0"/>
              </a:rPr>
              <a:t>Partner with private sector </a:t>
            </a:r>
          </a:p>
          <a:p>
            <a:pPr lvl="1">
              <a:lnSpc>
                <a:spcPct val="120000"/>
              </a:lnSpc>
              <a:buClr>
                <a:srgbClr val="B6000D"/>
              </a:buClr>
            </a:pPr>
            <a:r>
              <a:rPr lang="en-US" sz="1600" b="1" dirty="0" smtClean="0">
                <a:solidFill>
                  <a:schemeClr val="tx1">
                    <a:lumMod val="65000"/>
                    <a:lumOff val="35000"/>
                  </a:schemeClr>
                </a:solidFill>
                <a:latin typeface="Verlag Book" pitchFamily="2" charset="0"/>
              </a:rPr>
              <a:t>Reorganize/coordinate statistical agencies </a:t>
            </a:r>
          </a:p>
          <a:p>
            <a:pPr>
              <a:lnSpc>
                <a:spcPct val="120000"/>
              </a:lnSpc>
              <a:buClr>
                <a:srgbClr val="B6000D"/>
              </a:buClr>
              <a:buFont typeface="Wingdings" panose="05000000000000000000" pitchFamily="2" charset="2"/>
              <a:buChar char="Ø"/>
            </a:pPr>
            <a:r>
              <a:rPr lang="en-US" sz="2800" b="1" dirty="0" smtClean="0">
                <a:solidFill>
                  <a:schemeClr val="tx1">
                    <a:lumMod val="65000"/>
                    <a:lumOff val="35000"/>
                  </a:schemeClr>
                </a:solidFill>
                <a:latin typeface="Verlag Book" pitchFamily="2" charset="0"/>
              </a:rPr>
              <a:t>↑ </a:t>
            </a:r>
            <a:r>
              <a:rPr lang="en-US" sz="2200" b="1" dirty="0" smtClean="0">
                <a:solidFill>
                  <a:schemeClr val="tx1">
                    <a:lumMod val="65000"/>
                    <a:lumOff val="35000"/>
                  </a:schemeClr>
                </a:solidFill>
                <a:latin typeface="Verlag Book" pitchFamily="2" charset="0"/>
              </a:rPr>
              <a:t>Prosperity!</a:t>
            </a:r>
            <a:endParaRPr lang="en-US" sz="2200" b="1" dirty="0">
              <a:solidFill>
                <a:schemeClr val="tx1">
                  <a:lumMod val="65000"/>
                  <a:lumOff val="35000"/>
                </a:schemeClr>
              </a:solidFill>
              <a:latin typeface="Verlag Book" pitchFamily="2" charset="0"/>
            </a:endParaRPr>
          </a:p>
        </p:txBody>
      </p:sp>
      <p:sp>
        <p:nvSpPr>
          <p:cNvPr id="4" name="Slide Number Placeholder 3"/>
          <p:cNvSpPr>
            <a:spLocks noGrp="1"/>
          </p:cNvSpPr>
          <p:nvPr>
            <p:ph type="sldNum" sz="quarter" idx="12"/>
          </p:nvPr>
        </p:nvSpPr>
        <p:spPr/>
        <p:txBody>
          <a:bodyPr/>
          <a:lstStyle/>
          <a:p>
            <a:fld id="{ADEF58E7-2DCD-4B74-B3DF-0E30355BE0DB}" type="slidenum">
              <a:rPr lang="en-US" smtClean="0"/>
              <a:t>16</a:t>
            </a:fld>
            <a:endParaRPr lang="en-US"/>
          </a:p>
        </p:txBody>
      </p:sp>
      <p:pic>
        <p:nvPicPr>
          <p:cNvPr id="6" name="Picture 5" descr="2012 YTD Reading Stats - That's What She R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807" y="2259875"/>
            <a:ext cx="3215193" cy="2883626"/>
          </a:xfrm>
          <a:prstGeom prst="rect">
            <a:avLst/>
          </a:prstGeom>
        </p:spPr>
      </p:pic>
    </p:spTree>
    <p:extLst>
      <p:ext uri="{BB962C8B-B14F-4D97-AF65-F5344CB8AC3E}">
        <p14:creationId xmlns:p14="http://schemas.microsoft.com/office/powerpoint/2010/main" val="1783053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40972" y="1351337"/>
            <a:ext cx="5829300" cy="2143125"/>
          </a:xfrm>
          <a:prstGeom prst="rect">
            <a:avLst/>
          </a:prstGeom>
        </p:spPr>
        <p:txBody>
          <a:bodyPr vert="horz" lIns="51435" tIns="25718" rIns="51435" bIns="25718" rtlCol="0" anchor="t">
            <a:normAutofit/>
          </a:bodyPr>
          <a:lstStyle>
            <a:lvl1pPr algn="ctr" defTabSz="685800" rtl="0" eaLnBrk="1" latinLnBrk="0" hangingPunct="1">
              <a:lnSpc>
                <a:spcPts val="4275"/>
              </a:lnSpc>
              <a:spcBef>
                <a:spcPts val="450"/>
              </a:spcBef>
              <a:buNone/>
              <a:defRPr sz="4050" b="1" kern="1200">
                <a:solidFill>
                  <a:schemeClr val="bg1"/>
                </a:solidFill>
                <a:latin typeface="Calibri" panose="020F0502020204030204" pitchFamily="34" charset="0"/>
                <a:ea typeface="+mj-ea"/>
                <a:cs typeface="Calibri" panose="020F0502020204030204" pitchFamily="34" charset="0"/>
              </a:defRPr>
            </a:lvl1pPr>
          </a:lstStyle>
          <a:p>
            <a:r>
              <a:rPr lang="en-US" sz="2400" dirty="0">
                <a:solidFill>
                  <a:schemeClr val="tx1">
                    <a:lumMod val="65000"/>
                    <a:lumOff val="35000"/>
                  </a:schemeClr>
                </a:solidFill>
                <a:latin typeface="Verlag Book" pitchFamily="2" charset="0"/>
                <a:ea typeface="+mn-ea"/>
                <a:cs typeface="+mn-cs"/>
              </a:rPr>
              <a:t>Erica L. Groshen</a:t>
            </a:r>
            <a:br>
              <a:rPr lang="en-US" sz="2400" dirty="0">
                <a:solidFill>
                  <a:schemeClr val="tx1">
                    <a:lumMod val="65000"/>
                    <a:lumOff val="35000"/>
                  </a:schemeClr>
                </a:solidFill>
                <a:latin typeface="Verlag Book" pitchFamily="2" charset="0"/>
                <a:ea typeface="+mn-ea"/>
                <a:cs typeface="+mn-cs"/>
              </a:rPr>
            </a:br>
            <a:r>
              <a:rPr lang="en-US" sz="2000" dirty="0">
                <a:solidFill>
                  <a:schemeClr val="tx1">
                    <a:lumMod val="65000"/>
                    <a:lumOff val="35000"/>
                  </a:schemeClr>
                </a:solidFill>
                <a:latin typeface="Verlag Book" pitchFamily="2" charset="0"/>
                <a:ea typeface="+mn-ea"/>
                <a:cs typeface="+mn-cs"/>
              </a:rPr>
              <a:t>Cornell-ILR</a:t>
            </a:r>
            <a:br>
              <a:rPr lang="en-US" sz="2000" dirty="0">
                <a:solidFill>
                  <a:schemeClr val="tx1">
                    <a:lumMod val="65000"/>
                    <a:lumOff val="35000"/>
                  </a:schemeClr>
                </a:solidFill>
                <a:latin typeface="Verlag Book" pitchFamily="2" charset="0"/>
                <a:ea typeface="+mn-ea"/>
                <a:cs typeface="+mn-cs"/>
              </a:rPr>
            </a:br>
            <a:r>
              <a:rPr lang="en-US" sz="2000" dirty="0">
                <a:solidFill>
                  <a:schemeClr val="tx1">
                    <a:lumMod val="65000"/>
                    <a:lumOff val="35000"/>
                  </a:schemeClr>
                </a:solidFill>
                <a:latin typeface="Verlag Book" pitchFamily="2" charset="0"/>
                <a:ea typeface="+mn-ea"/>
                <a:cs typeface="+mn-cs"/>
              </a:rPr>
              <a:t>erica.groshen@gmail.com</a:t>
            </a:r>
          </a:p>
        </p:txBody>
      </p:sp>
      <p:sp>
        <p:nvSpPr>
          <p:cNvPr id="2" name="TextBox 1"/>
          <p:cNvSpPr txBox="1"/>
          <p:nvPr/>
        </p:nvSpPr>
        <p:spPr>
          <a:xfrm>
            <a:off x="571502" y="3657601"/>
            <a:ext cx="8367400" cy="1423467"/>
          </a:xfrm>
          <a:prstGeom prst="rect">
            <a:avLst/>
          </a:prstGeom>
          <a:noFill/>
        </p:spPr>
        <p:txBody>
          <a:bodyPr wrap="square" rtlCol="0">
            <a:spAutoFit/>
          </a:bodyPr>
          <a:lstStyle/>
          <a:p>
            <a:r>
              <a:rPr lang="en-US" dirty="0" smtClean="0">
                <a:latin typeface="Verlag Book"/>
              </a:rPr>
              <a:t>Resources</a:t>
            </a:r>
            <a:endParaRPr lang="en-US" dirty="0">
              <a:latin typeface="Verlag Book"/>
            </a:endParaRPr>
          </a:p>
          <a:p>
            <a:pPr marL="214313" indent="-214313">
              <a:buFont typeface="Arial" panose="020B0604020202020204" pitchFamily="34" charset="0"/>
              <a:buChar char="•"/>
            </a:pPr>
            <a:r>
              <a:rPr lang="en-US" sz="1350" b="1" dirty="0">
                <a:latin typeface="Verlag Book"/>
              </a:rPr>
              <a:t>BLS</a:t>
            </a:r>
            <a:r>
              <a:rPr lang="en-US" sz="1350" dirty="0">
                <a:latin typeface="Verlag Book"/>
              </a:rPr>
              <a:t>:  </a:t>
            </a:r>
            <a:r>
              <a:rPr lang="en-US" sz="1350" dirty="0">
                <a:latin typeface="Verlag Book"/>
                <a:hlinkClick r:id="rId3"/>
              </a:rPr>
              <a:t>www.bls.gov</a:t>
            </a:r>
            <a:r>
              <a:rPr lang="en-US" sz="1350" dirty="0">
                <a:latin typeface="Verlag Book"/>
              </a:rPr>
              <a:t>, sign up for e-alerts or Twitter</a:t>
            </a:r>
          </a:p>
          <a:p>
            <a:pPr marL="214313" indent="-214313">
              <a:buFont typeface="Arial" panose="020B0604020202020204" pitchFamily="34" charset="0"/>
              <a:buChar char="•"/>
            </a:pPr>
            <a:r>
              <a:rPr lang="en-US" sz="1350" b="1" dirty="0" smtClean="0">
                <a:latin typeface="Verlag Book"/>
              </a:rPr>
              <a:t>UI </a:t>
            </a:r>
            <a:r>
              <a:rPr lang="en-US" sz="1350" b="1" dirty="0" smtClean="0">
                <a:latin typeface="Verlag Book"/>
              </a:rPr>
              <a:t>record enhancement</a:t>
            </a:r>
            <a:r>
              <a:rPr lang="en-US" sz="1350" dirty="0" smtClean="0">
                <a:latin typeface="Verlag Book"/>
              </a:rPr>
              <a:t>: </a:t>
            </a:r>
            <a:r>
              <a:rPr lang="en-US" sz="1400" dirty="0">
                <a:solidFill>
                  <a:schemeClr val="tx1">
                    <a:lumMod val="65000"/>
                    <a:lumOff val="35000"/>
                  </a:schemeClr>
                </a:solidFill>
                <a:latin typeface="Verlag Book" pitchFamily="2" charset="0"/>
                <a:hlinkClick r:id="rId4"/>
              </a:rPr>
              <a:t>https://www.ilr.cornell.edu/work-and-coronavirus/public-policy/pandemic-racial-inequities-underscore-need-better-labor-market-data</a:t>
            </a:r>
            <a:r>
              <a:rPr lang="en-US" sz="1400" dirty="0">
                <a:solidFill>
                  <a:schemeClr val="tx1">
                    <a:lumMod val="65000"/>
                    <a:lumOff val="35000"/>
                  </a:schemeClr>
                </a:solidFill>
                <a:latin typeface="Verlag Book" pitchFamily="2" charset="0"/>
              </a:rPr>
              <a:t> </a:t>
            </a:r>
          </a:p>
          <a:p>
            <a:pPr marL="214313" indent="-214313">
              <a:buFont typeface="Arial" panose="020B0604020202020204" pitchFamily="34" charset="0"/>
              <a:buChar char="•"/>
            </a:pPr>
            <a:endParaRPr lang="en-US" sz="1350" dirty="0" smtClean="0">
              <a:latin typeface="Verlag Book"/>
            </a:endParaRPr>
          </a:p>
          <a:p>
            <a:pPr marL="214313" indent="-214313">
              <a:buFont typeface="Arial" panose="020B0604020202020204" pitchFamily="34" charset="0"/>
              <a:buChar char="•"/>
            </a:pPr>
            <a:endParaRPr lang="en-US" sz="1350" dirty="0">
              <a:latin typeface="Verlag Book"/>
            </a:endParaRPr>
          </a:p>
        </p:txBody>
      </p:sp>
    </p:spTree>
    <p:extLst>
      <p:ext uri="{BB962C8B-B14F-4D97-AF65-F5344CB8AC3E}">
        <p14:creationId xmlns:p14="http://schemas.microsoft.com/office/powerpoint/2010/main" val="1573374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0" y="2302625"/>
            <a:ext cx="2847254" cy="584775"/>
          </a:xfrm>
          <a:prstGeom prst="rect">
            <a:avLst/>
          </a:prstGeom>
          <a:noFill/>
        </p:spPr>
        <p:txBody>
          <a:bodyPr wrap="none" rtlCol="0">
            <a:spAutoFit/>
          </a:bodyPr>
          <a:lstStyle/>
          <a:p>
            <a:r>
              <a:rPr lang="en-US" sz="3200" b="1" dirty="0" smtClean="0"/>
              <a:t>Bonus slides </a:t>
            </a:r>
            <a:endParaRPr lang="en-US" sz="3200" b="1" dirty="0"/>
          </a:p>
        </p:txBody>
      </p:sp>
    </p:spTree>
    <p:extLst>
      <p:ext uri="{BB962C8B-B14F-4D97-AF65-F5344CB8AC3E}">
        <p14:creationId xmlns:p14="http://schemas.microsoft.com/office/powerpoint/2010/main" val="2117503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Erica\AppData\Local\Microsoft\Windows\INetCache\IE\DSET7F4I\megapho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857" y="1968500"/>
            <a:ext cx="2691494" cy="2616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9550" y="1028700"/>
            <a:ext cx="8458200" cy="3771901"/>
          </a:xfrm>
        </p:spPr>
        <p:txBody>
          <a:bodyPr>
            <a:normAutofit lnSpcReduction="10000"/>
          </a:bodyPr>
          <a:lstStyle/>
          <a:p>
            <a:pPr indent="-285750">
              <a:lnSpc>
                <a:spcPct val="130000"/>
              </a:lnSpc>
              <a:buClr>
                <a:srgbClr val="B6000D"/>
              </a:buClr>
            </a:pPr>
            <a:r>
              <a:rPr lang="en-US" sz="2400" b="1" dirty="0">
                <a:solidFill>
                  <a:schemeClr val="tx1">
                    <a:lumMod val="65000"/>
                    <a:lumOff val="35000"/>
                  </a:schemeClr>
                </a:solidFill>
                <a:latin typeface="Verlag Book" pitchFamily="2" charset="0"/>
              </a:rPr>
              <a:t>Don’t free ride—speak up for evidence and official statistics</a:t>
            </a:r>
          </a:p>
          <a:p>
            <a:pPr lvl="1">
              <a:lnSpc>
                <a:spcPct val="130000"/>
              </a:lnSpc>
              <a:spcBef>
                <a:spcPts val="0"/>
              </a:spcBef>
              <a:buClr>
                <a:srgbClr val="B6000D"/>
              </a:buClr>
            </a:pPr>
            <a:r>
              <a:rPr lang="en-US" sz="1900" b="1" dirty="0">
                <a:solidFill>
                  <a:schemeClr val="tx1">
                    <a:lumMod val="65000"/>
                    <a:lumOff val="35000"/>
                  </a:schemeClr>
                </a:solidFill>
                <a:latin typeface="Verlag Book" pitchFamily="2" charset="0"/>
              </a:rPr>
              <a:t>Participate in federal surveys; encourage others</a:t>
            </a:r>
          </a:p>
          <a:p>
            <a:pPr lvl="1">
              <a:lnSpc>
                <a:spcPct val="130000"/>
              </a:lnSpc>
              <a:spcBef>
                <a:spcPts val="0"/>
              </a:spcBef>
              <a:buClr>
                <a:srgbClr val="B6000D"/>
              </a:buClr>
            </a:pPr>
            <a:r>
              <a:rPr lang="en-US" sz="1900" b="1" dirty="0">
                <a:solidFill>
                  <a:schemeClr val="tx1">
                    <a:lumMod val="65000"/>
                    <a:lumOff val="35000"/>
                  </a:schemeClr>
                </a:solidFill>
                <a:latin typeface="Verlag Book" pitchFamily="2" charset="0"/>
              </a:rPr>
              <a:t>Attest to trustworthiness; debunk attacks</a:t>
            </a:r>
          </a:p>
          <a:p>
            <a:pPr lvl="1">
              <a:lnSpc>
                <a:spcPct val="130000"/>
              </a:lnSpc>
              <a:spcBef>
                <a:spcPts val="0"/>
              </a:spcBef>
              <a:buClr>
                <a:srgbClr val="B6000D"/>
              </a:buClr>
            </a:pPr>
            <a:r>
              <a:rPr lang="en-US" sz="1900" b="1" dirty="0">
                <a:solidFill>
                  <a:schemeClr val="tx1">
                    <a:lumMod val="65000"/>
                    <a:lumOff val="35000"/>
                  </a:schemeClr>
                </a:solidFill>
                <a:latin typeface="Verlag Book" pitchFamily="2" charset="0"/>
              </a:rPr>
              <a:t>Cite your sources</a:t>
            </a:r>
          </a:p>
          <a:p>
            <a:pPr lvl="1">
              <a:lnSpc>
                <a:spcPct val="130000"/>
              </a:lnSpc>
              <a:spcBef>
                <a:spcPts val="0"/>
              </a:spcBef>
              <a:buClr>
                <a:srgbClr val="B6000D"/>
              </a:buClr>
            </a:pPr>
            <a:r>
              <a:rPr lang="en-US" sz="1900" b="1" dirty="0">
                <a:solidFill>
                  <a:schemeClr val="tx1">
                    <a:lumMod val="65000"/>
                    <a:lumOff val="35000"/>
                  </a:schemeClr>
                </a:solidFill>
                <a:latin typeface="Verlag Book" pitchFamily="2" charset="0"/>
              </a:rPr>
              <a:t>Support funding and modernization</a:t>
            </a:r>
          </a:p>
          <a:p>
            <a:pPr lvl="1">
              <a:lnSpc>
                <a:spcPct val="150000"/>
              </a:lnSpc>
              <a:spcBef>
                <a:spcPts val="0"/>
              </a:spcBef>
              <a:buClr>
                <a:srgbClr val="B6000D"/>
              </a:buClr>
            </a:pPr>
            <a:r>
              <a:rPr lang="en-US" sz="1900" b="1" dirty="0">
                <a:solidFill>
                  <a:schemeClr val="tx1">
                    <a:lumMod val="65000"/>
                    <a:lumOff val="35000"/>
                  </a:schemeClr>
                </a:solidFill>
                <a:latin typeface="Verlag Book" pitchFamily="2" charset="0"/>
              </a:rPr>
              <a:t>Join Friends of BLS via </a:t>
            </a:r>
            <a:r>
              <a:rPr lang="en-US" sz="1800" dirty="0" smtClean="0">
                <a:latin typeface="Verlag Book"/>
                <a:hlinkClick r:id="rId4"/>
              </a:rPr>
              <a:t>www.friendsofbls.org, </a:t>
            </a:r>
            <a:r>
              <a:rPr lang="en-US" sz="1800" dirty="0" smtClean="0">
                <a:latin typeface="Verlag Book"/>
              </a:rPr>
              <a:t/>
            </a:r>
            <a:br>
              <a:rPr lang="en-US" sz="1800" dirty="0" smtClean="0">
                <a:latin typeface="Verlag Book"/>
              </a:rPr>
            </a:br>
            <a:r>
              <a:rPr lang="en-US" sz="1900" b="1" dirty="0" smtClean="0">
                <a:solidFill>
                  <a:schemeClr val="tx1">
                    <a:lumMod val="65000"/>
                    <a:lumOff val="35000"/>
                  </a:schemeClr>
                </a:solidFill>
                <a:latin typeface="Verlag Book" pitchFamily="2" charset="0"/>
              </a:rPr>
              <a:t>LinkedIn</a:t>
            </a:r>
            <a:r>
              <a:rPr lang="en-US" sz="1900" b="1" dirty="0">
                <a:solidFill>
                  <a:schemeClr val="tx1">
                    <a:lumMod val="65000"/>
                    <a:lumOff val="35000"/>
                  </a:schemeClr>
                </a:solidFill>
                <a:latin typeface="Verlag Book" pitchFamily="2" charset="0"/>
              </a:rPr>
              <a:t>: “Friends of BLS” group, </a:t>
            </a:r>
            <a:br>
              <a:rPr lang="en-US" sz="1900" b="1" dirty="0">
                <a:solidFill>
                  <a:schemeClr val="tx1">
                    <a:lumMod val="65000"/>
                    <a:lumOff val="35000"/>
                  </a:schemeClr>
                </a:solidFill>
                <a:latin typeface="Verlag Book" pitchFamily="2" charset="0"/>
              </a:rPr>
            </a:br>
            <a:r>
              <a:rPr lang="en-US" sz="1900" b="1" dirty="0">
                <a:solidFill>
                  <a:schemeClr val="tx1">
                    <a:lumMod val="65000"/>
                    <a:lumOff val="35000"/>
                  </a:schemeClr>
                </a:solidFill>
                <a:latin typeface="Verlag Book" pitchFamily="2" charset="0"/>
              </a:rPr>
              <a:t>Twitter: @</a:t>
            </a:r>
            <a:r>
              <a:rPr lang="en-US" sz="1900" b="1" dirty="0" err="1">
                <a:solidFill>
                  <a:schemeClr val="tx1">
                    <a:lumMod val="65000"/>
                    <a:lumOff val="35000"/>
                  </a:schemeClr>
                </a:solidFill>
                <a:latin typeface="Verlag Book" pitchFamily="2" charset="0"/>
              </a:rPr>
              <a:t>Friends_of_BLS</a:t>
            </a:r>
            <a:endParaRPr lang="en-US" sz="1900" b="1" dirty="0">
              <a:solidFill>
                <a:schemeClr val="tx1">
                  <a:lumMod val="65000"/>
                  <a:lumOff val="35000"/>
                </a:schemeClr>
              </a:solidFill>
              <a:latin typeface="Verlag Book" pitchFamily="2" charset="0"/>
            </a:endParaRPr>
          </a:p>
        </p:txBody>
      </p:sp>
      <p:sp>
        <p:nvSpPr>
          <p:cNvPr id="2" name="Title 1"/>
          <p:cNvSpPr>
            <a:spLocks noGrp="1"/>
          </p:cNvSpPr>
          <p:nvPr>
            <p:ph type="title"/>
          </p:nvPr>
        </p:nvSpPr>
        <p:spPr>
          <a:xfrm>
            <a:off x="400050" y="349475"/>
            <a:ext cx="7600950" cy="500190"/>
          </a:xfrm>
        </p:spPr>
        <p:txBody>
          <a:bodyPr>
            <a:noAutofit/>
          </a:bodyPr>
          <a:lstStyle/>
          <a:p>
            <a:pPr algn="l"/>
            <a:r>
              <a:rPr lang="en-US" sz="3200" dirty="0" smtClean="0">
                <a:solidFill>
                  <a:srgbClr val="C00000"/>
                </a:solidFill>
                <a:latin typeface="Verlag Book"/>
                <a:ea typeface="Tahoma" panose="020B0604030504040204" pitchFamily="34" charset="0"/>
                <a:cs typeface="Tahoma" panose="020B0604030504040204" pitchFamily="34" charset="0"/>
              </a:rPr>
              <a:t>Help improve official statistics</a:t>
            </a:r>
            <a:endParaRPr lang="en-US" sz="3200" dirty="0">
              <a:solidFill>
                <a:srgbClr val="C00000"/>
              </a:solidFill>
              <a:latin typeface="Verlag Book"/>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ADEF58E7-2DCD-4B74-B3DF-0E30355BE0DB}" type="slidenum">
              <a:rPr lang="en-US" smtClean="0"/>
              <a:t>19</a:t>
            </a:fld>
            <a:endParaRPr lang="en-US"/>
          </a:p>
        </p:txBody>
      </p:sp>
    </p:spTree>
    <p:extLst>
      <p:ext uri="{BB962C8B-B14F-4D97-AF65-F5344CB8AC3E}">
        <p14:creationId xmlns:p14="http://schemas.microsoft.com/office/powerpoint/2010/main" val="39241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14300"/>
            <a:ext cx="4457700" cy="857250"/>
          </a:xfrm>
        </p:spPr>
        <p:txBody>
          <a:bodyPr/>
          <a:lstStyle/>
          <a:p>
            <a:r>
              <a:rPr lang="en-US" b="1" dirty="0">
                <a:solidFill>
                  <a:schemeClr val="bg1"/>
                </a:solidFill>
              </a:rPr>
              <a:t>Agenda</a:t>
            </a:r>
          </a:p>
        </p:txBody>
      </p:sp>
      <p:sp>
        <p:nvSpPr>
          <p:cNvPr id="3" name="Content Placeholder 2"/>
          <p:cNvSpPr>
            <a:spLocks noGrp="1"/>
          </p:cNvSpPr>
          <p:nvPr>
            <p:ph idx="1"/>
          </p:nvPr>
        </p:nvSpPr>
        <p:spPr>
          <a:xfrm>
            <a:off x="722313" y="1372103"/>
            <a:ext cx="5543550" cy="3305648"/>
          </a:xfrm>
        </p:spPr>
        <p:txBody>
          <a:bodyPr>
            <a:normAutofit/>
          </a:bodyPr>
          <a:lstStyle/>
          <a:p>
            <a:pPr>
              <a:lnSpc>
                <a:spcPct val="120000"/>
              </a:lnSpc>
              <a:buClr>
                <a:srgbClr val="B6000D"/>
              </a:buClr>
            </a:pPr>
            <a:r>
              <a:rPr lang="en-US" sz="1800" b="1" dirty="0" smtClean="0">
                <a:solidFill>
                  <a:schemeClr val="tx1">
                    <a:lumMod val="65000"/>
                    <a:lumOff val="35000"/>
                  </a:schemeClr>
                </a:solidFill>
                <a:latin typeface="Verlag Book" pitchFamily="2" charset="0"/>
              </a:rPr>
              <a:t>Official statistics are data infrastructure</a:t>
            </a:r>
          </a:p>
          <a:p>
            <a:pPr>
              <a:lnSpc>
                <a:spcPct val="120000"/>
              </a:lnSpc>
              <a:buClr>
                <a:srgbClr val="B6000D"/>
              </a:buClr>
            </a:pPr>
            <a:r>
              <a:rPr lang="en-US" sz="1800" b="1" dirty="0" smtClean="0">
                <a:solidFill>
                  <a:schemeClr val="tx1">
                    <a:lumMod val="65000"/>
                    <a:lumOff val="35000"/>
                  </a:schemeClr>
                </a:solidFill>
                <a:latin typeface="Verlag Book" pitchFamily="2" charset="0"/>
              </a:rPr>
              <a:t>COVID’s impact on official statistics</a:t>
            </a:r>
            <a:endParaRPr lang="en-US" sz="1800" b="1" dirty="0">
              <a:solidFill>
                <a:schemeClr val="tx1">
                  <a:lumMod val="65000"/>
                  <a:lumOff val="35000"/>
                </a:schemeClr>
              </a:solidFill>
              <a:latin typeface="Verlag Book" pitchFamily="2" charset="0"/>
            </a:endParaRPr>
          </a:p>
          <a:p>
            <a:pPr lvl="1">
              <a:lnSpc>
                <a:spcPct val="120000"/>
              </a:lnSpc>
              <a:buClr>
                <a:srgbClr val="B6000D"/>
              </a:buClr>
            </a:pPr>
            <a:r>
              <a:rPr lang="en-US" sz="1400" b="1" dirty="0">
                <a:solidFill>
                  <a:schemeClr val="tx1">
                    <a:lumMod val="65000"/>
                    <a:lumOff val="35000"/>
                  </a:schemeClr>
                </a:solidFill>
                <a:latin typeface="Verlag Book" pitchFamily="2" charset="0"/>
              </a:rPr>
              <a:t>Data users</a:t>
            </a:r>
          </a:p>
          <a:p>
            <a:pPr lvl="1">
              <a:lnSpc>
                <a:spcPct val="120000"/>
              </a:lnSpc>
              <a:buClr>
                <a:srgbClr val="B6000D"/>
              </a:buClr>
            </a:pPr>
            <a:r>
              <a:rPr lang="en-US" sz="1400" b="1" dirty="0" smtClean="0">
                <a:solidFill>
                  <a:schemeClr val="tx1">
                    <a:lumMod val="65000"/>
                    <a:lumOff val="35000"/>
                  </a:schemeClr>
                </a:solidFill>
                <a:latin typeface="Verlag Book" pitchFamily="2" charset="0"/>
              </a:rPr>
              <a:t>Statistical agencies</a:t>
            </a:r>
            <a:endParaRPr lang="en-US" sz="1400" b="1" dirty="0">
              <a:solidFill>
                <a:schemeClr val="tx1">
                  <a:lumMod val="65000"/>
                  <a:lumOff val="35000"/>
                </a:schemeClr>
              </a:solidFill>
              <a:latin typeface="Verlag Book" pitchFamily="2" charset="0"/>
            </a:endParaRPr>
          </a:p>
          <a:p>
            <a:pPr>
              <a:lnSpc>
                <a:spcPct val="120000"/>
              </a:lnSpc>
              <a:buClr>
                <a:srgbClr val="B6000D"/>
              </a:buClr>
            </a:pPr>
            <a:r>
              <a:rPr lang="en-US" sz="1800" b="1" dirty="0" smtClean="0">
                <a:solidFill>
                  <a:schemeClr val="tx1">
                    <a:lumMod val="65000"/>
                    <a:lumOff val="35000"/>
                  </a:schemeClr>
                </a:solidFill>
                <a:latin typeface="Verlag Book" pitchFamily="2" charset="0"/>
              </a:rPr>
              <a:t>Lessons for future </a:t>
            </a:r>
          </a:p>
        </p:txBody>
      </p:sp>
      <p:pic>
        <p:nvPicPr>
          <p:cNvPr id="4" name="Picture 3" descr="Check List To Do Done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0" y="1372103"/>
            <a:ext cx="3507971" cy="3507971"/>
          </a:xfrm>
          <a:prstGeom prst="rect">
            <a:avLst/>
          </a:prstGeom>
        </p:spPr>
      </p:pic>
      <p:sp>
        <p:nvSpPr>
          <p:cNvPr id="5" name="Slide Number Placeholder 4"/>
          <p:cNvSpPr>
            <a:spLocks noGrp="1"/>
          </p:cNvSpPr>
          <p:nvPr>
            <p:ph type="sldNum" sz="quarter" idx="12"/>
          </p:nvPr>
        </p:nvSpPr>
        <p:spPr/>
        <p:txBody>
          <a:bodyPr/>
          <a:lstStyle/>
          <a:p>
            <a:fld id="{ADEF58E7-2DCD-4B74-B3DF-0E30355BE0DB}" type="slidenum">
              <a:rPr lang="en-US" smtClean="0"/>
              <a:t>2</a:t>
            </a:fld>
            <a:endParaRPr lang="en-US"/>
          </a:p>
        </p:txBody>
      </p:sp>
      <p:sp>
        <p:nvSpPr>
          <p:cNvPr id="6" name="TextBox 5"/>
          <p:cNvSpPr txBox="1"/>
          <p:nvPr/>
        </p:nvSpPr>
        <p:spPr>
          <a:xfrm>
            <a:off x="722313" y="781144"/>
            <a:ext cx="7712660" cy="507831"/>
          </a:xfrm>
          <a:prstGeom prst="rect">
            <a:avLst/>
          </a:prstGeom>
          <a:noFill/>
        </p:spPr>
        <p:txBody>
          <a:bodyPr wrap="square" rtlCol="0">
            <a:spAutoFit/>
          </a:bodyPr>
          <a:lstStyle/>
          <a:p>
            <a:pPr marL="0" indent="0">
              <a:buClr>
                <a:srgbClr val="B6000D"/>
              </a:buClr>
              <a:buFont typeface="Arial"/>
              <a:buNone/>
            </a:pPr>
            <a:r>
              <a:rPr lang="en-US" sz="2700" dirty="0" smtClean="0">
                <a:solidFill>
                  <a:srgbClr val="B6000D"/>
                </a:solidFill>
                <a:latin typeface="Verlag Book" pitchFamily="2" charset="0"/>
              </a:rPr>
              <a:t>Agenda</a:t>
            </a:r>
            <a:endParaRPr lang="en-US" sz="2700" dirty="0">
              <a:solidFill>
                <a:srgbClr val="B6000D"/>
              </a:solidFill>
              <a:latin typeface="Verlag Book" pitchFamily="2" charset="0"/>
            </a:endParaRPr>
          </a:p>
        </p:txBody>
      </p:sp>
    </p:spTree>
    <p:extLst>
      <p:ext uri="{BB962C8B-B14F-4D97-AF65-F5344CB8AC3E}">
        <p14:creationId xmlns:p14="http://schemas.microsoft.com/office/powerpoint/2010/main" val="113056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71101770"/>
              </p:ext>
            </p:extLst>
          </p:nvPr>
        </p:nvGraphicFramePr>
        <p:xfrm>
          <a:off x="0" y="189184"/>
          <a:ext cx="8981230" cy="476513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DEF58E7-2DCD-4B74-B3DF-0E30355BE0DB}" type="slidenum">
              <a:rPr lang="en-US" smtClean="0"/>
              <a:t>20</a:t>
            </a:fld>
            <a:endParaRPr lang="en-US"/>
          </a:p>
        </p:txBody>
      </p:sp>
      <p:sp>
        <p:nvSpPr>
          <p:cNvPr id="7" name="TextBox 2"/>
          <p:cNvSpPr txBox="1"/>
          <p:nvPr/>
        </p:nvSpPr>
        <p:spPr>
          <a:xfrm>
            <a:off x="1789823" y="3068954"/>
            <a:ext cx="216918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1">
                    <a:lumMod val="75000"/>
                  </a:schemeClr>
                </a:solidFill>
              </a:rPr>
              <a:t>Official unemployment rate</a:t>
            </a:r>
          </a:p>
        </p:txBody>
      </p:sp>
      <p:sp>
        <p:nvSpPr>
          <p:cNvPr id="8" name="Rectangle 7"/>
          <p:cNvSpPr/>
          <p:nvPr/>
        </p:nvSpPr>
        <p:spPr>
          <a:xfrm>
            <a:off x="25399" y="4866501"/>
            <a:ext cx="6156915" cy="261610"/>
          </a:xfrm>
          <a:prstGeom prst="rect">
            <a:avLst/>
          </a:prstGeom>
        </p:spPr>
        <p:txBody>
          <a:bodyPr wrap="square">
            <a:spAutoFit/>
          </a:bodyPr>
          <a:lstStyle/>
          <a:p>
            <a:r>
              <a:rPr lang="en-US" sz="1100" dirty="0">
                <a:latin typeface="Verlag Book"/>
              </a:rPr>
              <a:t>Source: Bureau of Labor </a:t>
            </a:r>
            <a:r>
              <a:rPr lang="en-US" sz="1100" dirty="0" smtClean="0">
                <a:latin typeface="Verlag Book"/>
              </a:rPr>
              <a:t>Statistics (Current Population Survey). Seasonally adjusted.</a:t>
            </a:r>
            <a:endParaRPr lang="en-US" sz="1100" dirty="0">
              <a:latin typeface="Verlag Book"/>
            </a:endParaRPr>
          </a:p>
        </p:txBody>
      </p:sp>
      <p:cxnSp>
        <p:nvCxnSpPr>
          <p:cNvPr id="10" name="Straight Connector 9"/>
          <p:cNvCxnSpPr/>
          <p:nvPr/>
        </p:nvCxnSpPr>
        <p:spPr>
          <a:xfrm>
            <a:off x="632019" y="881488"/>
            <a:ext cx="821012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5090" y="881488"/>
            <a:ext cx="1628923" cy="646331"/>
          </a:xfrm>
          <a:prstGeom prst="rect">
            <a:avLst/>
          </a:prstGeom>
          <a:noFill/>
        </p:spPr>
        <p:txBody>
          <a:bodyPr wrap="square" rtlCol="0">
            <a:spAutoFit/>
          </a:bodyPr>
          <a:lstStyle/>
          <a:p>
            <a:r>
              <a:rPr lang="en-US" sz="1200" dirty="0"/>
              <a:t>Max UR (estimated) </a:t>
            </a:r>
            <a:r>
              <a:rPr lang="en-US" sz="1200" dirty="0" smtClean="0"/>
              <a:t>during Great </a:t>
            </a:r>
            <a:r>
              <a:rPr lang="en-US" sz="1200" dirty="0"/>
              <a:t>Depression</a:t>
            </a:r>
          </a:p>
        </p:txBody>
      </p:sp>
      <p:cxnSp>
        <p:nvCxnSpPr>
          <p:cNvPr id="12" name="Straight Connector 11"/>
          <p:cNvCxnSpPr/>
          <p:nvPr/>
        </p:nvCxnSpPr>
        <p:spPr>
          <a:xfrm>
            <a:off x="720392" y="2858118"/>
            <a:ext cx="8001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0323" y="2418245"/>
            <a:ext cx="1327608" cy="461665"/>
          </a:xfrm>
          <a:prstGeom prst="rect">
            <a:avLst/>
          </a:prstGeom>
          <a:noFill/>
        </p:spPr>
        <p:txBody>
          <a:bodyPr wrap="none" rtlCol="0">
            <a:spAutoFit/>
          </a:bodyPr>
          <a:lstStyle/>
          <a:p>
            <a:r>
              <a:rPr lang="en-US" sz="1200" dirty="0"/>
              <a:t>Max UR during </a:t>
            </a:r>
            <a:br>
              <a:rPr lang="en-US" sz="1200" dirty="0"/>
            </a:br>
            <a:r>
              <a:rPr lang="en-US" sz="1200" dirty="0"/>
              <a:t>Great Recession</a:t>
            </a:r>
          </a:p>
        </p:txBody>
      </p:sp>
      <p:sp>
        <p:nvSpPr>
          <p:cNvPr id="14" name="TextBox 13"/>
          <p:cNvSpPr txBox="1"/>
          <p:nvPr/>
        </p:nvSpPr>
        <p:spPr>
          <a:xfrm>
            <a:off x="6182314" y="1628389"/>
            <a:ext cx="2210862" cy="461665"/>
          </a:xfrm>
          <a:prstGeom prst="rect">
            <a:avLst/>
          </a:prstGeom>
          <a:solidFill>
            <a:schemeClr val="bg1"/>
          </a:solidFill>
          <a:ln>
            <a:solidFill>
              <a:schemeClr val="tx1"/>
            </a:solidFill>
          </a:ln>
        </p:spPr>
        <p:txBody>
          <a:bodyPr wrap="none" rtlCol="0">
            <a:spAutoFit/>
          </a:bodyPr>
          <a:lstStyle/>
          <a:p>
            <a:r>
              <a:rPr lang="en-US" sz="1200" b="1" dirty="0"/>
              <a:t>April 2020: largest 1-month </a:t>
            </a:r>
            <a:br>
              <a:rPr lang="en-US" sz="1200" b="1" dirty="0"/>
            </a:br>
            <a:r>
              <a:rPr lang="en-US" sz="1200" b="1" dirty="0"/>
              <a:t>jump in series, +10.3 </a:t>
            </a:r>
            <a:r>
              <a:rPr lang="en-US" sz="1200" b="1" dirty="0" err="1"/>
              <a:t>ppts</a:t>
            </a:r>
            <a:endParaRPr lang="en-US" sz="12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6" name="TextBox 5"/>
          <p:cNvSpPr txBox="1"/>
          <p:nvPr/>
        </p:nvSpPr>
        <p:spPr>
          <a:xfrm>
            <a:off x="682533" y="4506684"/>
            <a:ext cx="8159606" cy="307777"/>
          </a:xfrm>
          <a:prstGeom prst="rect">
            <a:avLst/>
          </a:prstGeom>
          <a:noFill/>
        </p:spPr>
        <p:txBody>
          <a:bodyPr wrap="none" rtlCol="0">
            <a:spAutoFit/>
          </a:bodyPr>
          <a:lstStyle/>
          <a:p>
            <a:r>
              <a:rPr lang="en-US" sz="1400" dirty="0" smtClean="0"/>
              <a:t>------------------------------  2020  -------------------------------------------    --------------------  2021  ------------------</a:t>
            </a:r>
            <a:endParaRPr lang="en-US" sz="1400" dirty="0"/>
          </a:p>
        </p:txBody>
      </p:sp>
      <p:sp>
        <p:nvSpPr>
          <p:cNvPr id="18" name="TextBox 1"/>
          <p:cNvSpPr txBox="1"/>
          <p:nvPr/>
        </p:nvSpPr>
        <p:spPr>
          <a:xfrm>
            <a:off x="2118510" y="1147610"/>
            <a:ext cx="7307331" cy="3713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2">
                    <a:lumMod val="75000"/>
                  </a:schemeClr>
                </a:solidFill>
              </a:rPr>
              <a:t>Official </a:t>
            </a:r>
            <a:r>
              <a:rPr lang="en-US" sz="1200" b="1" dirty="0">
                <a:solidFill>
                  <a:schemeClr val="accent2">
                    <a:lumMod val="75000"/>
                  </a:schemeClr>
                </a:solidFill>
              </a:rPr>
              <a:t>unemployment</a:t>
            </a:r>
            <a:r>
              <a:rPr lang="en-US" sz="1200" b="1" baseline="0" dirty="0">
                <a:solidFill>
                  <a:schemeClr val="accent2">
                    <a:lumMod val="75000"/>
                  </a:schemeClr>
                </a:solidFill>
              </a:rPr>
              <a:t> rate </a:t>
            </a:r>
            <a:r>
              <a:rPr lang="en-US" sz="1200" b="1" baseline="0" dirty="0" smtClean="0">
                <a:solidFill>
                  <a:schemeClr val="accent2">
                    <a:lumMod val="75000"/>
                  </a:schemeClr>
                </a:solidFill>
              </a:rPr>
              <a:t>+ </a:t>
            </a:r>
            <a:r>
              <a:rPr lang="en-US" sz="1200" b="1" baseline="0" dirty="0">
                <a:solidFill>
                  <a:schemeClr val="accent2">
                    <a:lumMod val="75000"/>
                  </a:schemeClr>
                </a:solidFill>
              </a:rPr>
              <a:t>maximum impact of misclassifications</a:t>
            </a:r>
            <a:endParaRPr lang="en-US" sz="1200" b="1" dirty="0">
              <a:solidFill>
                <a:schemeClr val="accent2">
                  <a:lumMod val="75000"/>
                </a:schemeClr>
              </a:solidFill>
            </a:endParaRPr>
          </a:p>
        </p:txBody>
      </p:sp>
      <p:sp>
        <p:nvSpPr>
          <p:cNvPr id="2" name="Title 1"/>
          <p:cNvSpPr>
            <a:spLocks noGrp="1"/>
          </p:cNvSpPr>
          <p:nvPr>
            <p:ph type="title"/>
          </p:nvPr>
        </p:nvSpPr>
        <p:spPr>
          <a:xfrm>
            <a:off x="141904" y="122086"/>
            <a:ext cx="8697421" cy="857250"/>
          </a:xfrm>
          <a:solidFill>
            <a:schemeClr val="bg1"/>
          </a:solidFill>
        </p:spPr>
        <p:txBody>
          <a:bodyPr>
            <a:normAutofit/>
          </a:bodyPr>
          <a:lstStyle/>
          <a:p>
            <a:pPr algn="l"/>
            <a:r>
              <a:rPr lang="en-US" sz="2400" dirty="0">
                <a:solidFill>
                  <a:srgbClr val="B6000D"/>
                </a:solidFill>
                <a:latin typeface="Verlag Book" pitchFamily="2" charset="0"/>
              </a:rPr>
              <a:t>Unemployment rate </a:t>
            </a:r>
            <a:r>
              <a:rPr lang="en-US" sz="2400" dirty="0" smtClean="0">
                <a:solidFill>
                  <a:srgbClr val="B6000D"/>
                </a:solidFill>
                <a:latin typeface="Verlag Book" pitchFamily="2" charset="0"/>
              </a:rPr>
              <a:t>in 2020-2021 (percent </a:t>
            </a:r>
            <a:r>
              <a:rPr lang="en-US" sz="2400" dirty="0">
                <a:solidFill>
                  <a:srgbClr val="B6000D"/>
                </a:solidFill>
                <a:latin typeface="Verlag Book" pitchFamily="2" charset="0"/>
              </a:rPr>
              <a:t>of labor force)</a:t>
            </a:r>
          </a:p>
        </p:txBody>
      </p:sp>
    </p:spTree>
    <p:extLst>
      <p:ext uri="{BB962C8B-B14F-4D97-AF65-F5344CB8AC3E}">
        <p14:creationId xmlns:p14="http://schemas.microsoft.com/office/powerpoint/2010/main" val="1593491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07008" y="753480"/>
            <a:ext cx="7077019" cy="4226036"/>
          </a:xfrm>
          <a:prstGeom prst="rect">
            <a:avLst/>
          </a:prstGeom>
        </p:spPr>
      </p:pic>
      <p:sp>
        <p:nvSpPr>
          <p:cNvPr id="2" name="Title 1"/>
          <p:cNvSpPr>
            <a:spLocks noGrp="1"/>
          </p:cNvSpPr>
          <p:nvPr>
            <p:ph type="title"/>
          </p:nvPr>
        </p:nvSpPr>
        <p:spPr>
          <a:xfrm>
            <a:off x="3886200" y="0"/>
            <a:ext cx="5372100" cy="857250"/>
          </a:xfrm>
        </p:spPr>
        <p:txBody>
          <a:bodyPr>
            <a:normAutofit/>
          </a:bodyPr>
          <a:lstStyle/>
          <a:p>
            <a:endParaRPr lang="en-US" b="1" dirty="0">
              <a:solidFill>
                <a:schemeClr val="bg1"/>
              </a:solidFill>
            </a:endParaRPr>
          </a:p>
        </p:txBody>
      </p:sp>
      <p:sp>
        <p:nvSpPr>
          <p:cNvPr id="4" name="TextBox 3"/>
          <p:cNvSpPr txBox="1"/>
          <p:nvPr/>
        </p:nvSpPr>
        <p:spPr>
          <a:xfrm>
            <a:off x="7092275" y="3772212"/>
            <a:ext cx="1467287" cy="300082"/>
          </a:xfrm>
          <a:prstGeom prst="rect">
            <a:avLst/>
          </a:prstGeom>
          <a:noFill/>
        </p:spPr>
        <p:txBody>
          <a:bodyPr wrap="square" rtlCol="0">
            <a:spAutoFit/>
          </a:bodyPr>
          <a:lstStyle/>
          <a:p>
            <a:r>
              <a:rPr lang="en-US" sz="1350" b="1" dirty="0">
                <a:solidFill>
                  <a:srgbClr val="00B0F0"/>
                </a:solidFill>
              </a:rPr>
              <a:t>White: </a:t>
            </a:r>
            <a:r>
              <a:rPr lang="en-US" sz="1350" b="1" dirty="0" smtClean="0">
                <a:solidFill>
                  <a:srgbClr val="00B0F0"/>
                </a:solidFill>
              </a:rPr>
              <a:t>4.5%</a:t>
            </a:r>
            <a:endParaRPr lang="en-US" sz="1350" b="1" dirty="0">
              <a:solidFill>
                <a:srgbClr val="00B0F0"/>
              </a:solidFill>
            </a:endParaRPr>
          </a:p>
        </p:txBody>
      </p:sp>
      <p:sp>
        <p:nvSpPr>
          <p:cNvPr id="5" name="TextBox 4"/>
          <p:cNvSpPr txBox="1"/>
          <p:nvPr/>
        </p:nvSpPr>
        <p:spPr>
          <a:xfrm>
            <a:off x="7069799" y="3145604"/>
            <a:ext cx="1973617" cy="300082"/>
          </a:xfrm>
          <a:prstGeom prst="rect">
            <a:avLst/>
          </a:prstGeom>
          <a:noFill/>
        </p:spPr>
        <p:txBody>
          <a:bodyPr wrap="none" rtlCol="0">
            <a:spAutoFit/>
          </a:bodyPr>
          <a:lstStyle/>
          <a:p>
            <a:r>
              <a:rPr lang="en-US" sz="1350" b="1" dirty="0">
                <a:solidFill>
                  <a:schemeClr val="accent6">
                    <a:lumMod val="75000"/>
                  </a:schemeClr>
                </a:solidFill>
              </a:rPr>
              <a:t>Hispanic/Latino: </a:t>
            </a:r>
            <a:r>
              <a:rPr lang="en-US" sz="1350" b="1" dirty="0" smtClean="0">
                <a:solidFill>
                  <a:schemeClr val="accent6">
                    <a:lumMod val="75000"/>
                  </a:schemeClr>
                </a:solidFill>
              </a:rPr>
              <a:t>6.4%</a:t>
            </a:r>
            <a:endParaRPr lang="en-US" sz="1350" b="1" dirty="0">
              <a:solidFill>
                <a:schemeClr val="accent6">
                  <a:lumMod val="75000"/>
                </a:schemeClr>
              </a:solidFill>
            </a:endParaRPr>
          </a:p>
        </p:txBody>
      </p:sp>
      <p:sp>
        <p:nvSpPr>
          <p:cNvPr id="6" name="TextBox 5"/>
          <p:cNvSpPr txBox="1"/>
          <p:nvPr/>
        </p:nvSpPr>
        <p:spPr>
          <a:xfrm>
            <a:off x="7062324" y="2777592"/>
            <a:ext cx="1704313" cy="300082"/>
          </a:xfrm>
          <a:prstGeom prst="rect">
            <a:avLst/>
          </a:prstGeom>
          <a:noFill/>
        </p:spPr>
        <p:txBody>
          <a:bodyPr wrap="none" rtlCol="0">
            <a:spAutoFit/>
          </a:bodyPr>
          <a:lstStyle/>
          <a:p>
            <a:r>
              <a:rPr lang="en-US" sz="1350" b="1" dirty="0">
                <a:solidFill>
                  <a:schemeClr val="accent4">
                    <a:lumMod val="75000"/>
                  </a:schemeClr>
                </a:solidFill>
              </a:rPr>
              <a:t>Black/</a:t>
            </a:r>
            <a:r>
              <a:rPr lang="en-US" sz="1350" b="1" dirty="0" err="1">
                <a:solidFill>
                  <a:schemeClr val="accent4">
                    <a:lumMod val="75000"/>
                  </a:schemeClr>
                </a:solidFill>
              </a:rPr>
              <a:t>Af.Am</a:t>
            </a:r>
            <a:r>
              <a:rPr lang="en-US" sz="1350" b="1" dirty="0">
                <a:solidFill>
                  <a:schemeClr val="accent4">
                    <a:lumMod val="75000"/>
                  </a:schemeClr>
                </a:solidFill>
              </a:rPr>
              <a:t>: </a:t>
            </a:r>
            <a:r>
              <a:rPr lang="en-US" sz="1350" b="1" dirty="0" smtClean="0">
                <a:solidFill>
                  <a:schemeClr val="accent4">
                    <a:lumMod val="75000"/>
                  </a:schemeClr>
                </a:solidFill>
              </a:rPr>
              <a:t>8.8%</a:t>
            </a:r>
            <a:endParaRPr lang="en-US" sz="1350" b="1" dirty="0">
              <a:solidFill>
                <a:schemeClr val="accent4">
                  <a:lumMod val="75000"/>
                </a:schemeClr>
              </a:solidFill>
            </a:endParaRPr>
          </a:p>
        </p:txBody>
      </p:sp>
      <p:sp>
        <p:nvSpPr>
          <p:cNvPr id="7" name="TextBox 6"/>
          <p:cNvSpPr txBox="1"/>
          <p:nvPr/>
        </p:nvSpPr>
        <p:spPr>
          <a:xfrm>
            <a:off x="7080155" y="3561653"/>
            <a:ext cx="1156086" cy="300082"/>
          </a:xfrm>
          <a:prstGeom prst="rect">
            <a:avLst/>
          </a:prstGeom>
          <a:noFill/>
        </p:spPr>
        <p:txBody>
          <a:bodyPr wrap="none" rtlCol="0">
            <a:spAutoFit/>
          </a:bodyPr>
          <a:lstStyle/>
          <a:p>
            <a:r>
              <a:rPr lang="en-US" sz="1350" b="1" dirty="0">
                <a:solidFill>
                  <a:schemeClr val="accent4"/>
                </a:solidFill>
              </a:rPr>
              <a:t>Asian: </a:t>
            </a:r>
            <a:r>
              <a:rPr lang="en-US" sz="1350" b="1" dirty="0" smtClean="0">
                <a:solidFill>
                  <a:schemeClr val="accent4"/>
                </a:solidFill>
              </a:rPr>
              <a:t>4.6%</a:t>
            </a:r>
            <a:endParaRPr lang="en-US" sz="1350" b="1" dirty="0">
              <a:solidFill>
                <a:schemeClr val="accent4"/>
              </a:solidFill>
            </a:endParaRPr>
          </a:p>
        </p:txBody>
      </p:sp>
      <p:sp>
        <p:nvSpPr>
          <p:cNvPr id="12" name="TextBox 11"/>
          <p:cNvSpPr txBox="1"/>
          <p:nvPr/>
        </p:nvSpPr>
        <p:spPr>
          <a:xfrm>
            <a:off x="7092275" y="2451270"/>
            <a:ext cx="1643753" cy="300082"/>
          </a:xfrm>
          <a:prstGeom prst="rect">
            <a:avLst/>
          </a:prstGeom>
          <a:noFill/>
        </p:spPr>
        <p:txBody>
          <a:bodyPr wrap="square" rtlCol="0">
            <a:spAutoFit/>
          </a:bodyPr>
          <a:lstStyle/>
          <a:p>
            <a:r>
              <a:rPr lang="en-US" sz="1350" u="sng" dirty="0" smtClean="0"/>
              <a:t>August 2021</a:t>
            </a:r>
            <a:endParaRPr lang="en-US" sz="1350" u="sng" dirty="0"/>
          </a:p>
        </p:txBody>
      </p:sp>
      <p:sp>
        <p:nvSpPr>
          <p:cNvPr id="15" name="Slide Number Placeholder 14"/>
          <p:cNvSpPr>
            <a:spLocks noGrp="1"/>
          </p:cNvSpPr>
          <p:nvPr>
            <p:ph type="sldNum" sz="quarter" idx="12"/>
          </p:nvPr>
        </p:nvSpPr>
        <p:spPr/>
        <p:txBody>
          <a:bodyPr/>
          <a:lstStyle/>
          <a:p>
            <a:fld id="{ADEF58E7-2DCD-4B74-B3DF-0E30355BE0DB}" type="slidenum">
              <a:rPr lang="en-US" smtClean="0"/>
              <a:t>21</a:t>
            </a:fld>
            <a:endParaRPr lang="en-US"/>
          </a:p>
        </p:txBody>
      </p:sp>
      <p:sp>
        <p:nvSpPr>
          <p:cNvPr id="14" name="TextBox 13"/>
          <p:cNvSpPr txBox="1"/>
          <p:nvPr/>
        </p:nvSpPr>
        <p:spPr>
          <a:xfrm>
            <a:off x="7112093" y="558878"/>
            <a:ext cx="1714500" cy="1384995"/>
          </a:xfrm>
          <a:prstGeom prst="rect">
            <a:avLst/>
          </a:prstGeom>
          <a:noFill/>
          <a:ln>
            <a:solidFill>
              <a:schemeClr val="tx1"/>
            </a:solidFill>
          </a:ln>
        </p:spPr>
        <p:txBody>
          <a:bodyPr wrap="square" rtlCol="0">
            <a:spAutoFit/>
          </a:bodyPr>
          <a:lstStyle/>
          <a:p>
            <a:r>
              <a:rPr lang="en-US" sz="1400" b="1" dirty="0" smtClean="0">
                <a:latin typeface="Verlag Book" pitchFamily="2" charset="0"/>
              </a:rPr>
              <a:t>Black and Hispanic workers’</a:t>
            </a:r>
            <a:r>
              <a:rPr lang="en-US" sz="1400" b="1" dirty="0" smtClean="0"/>
              <a:t>  </a:t>
            </a:r>
            <a:r>
              <a:rPr lang="en-US" sz="1400" b="1" dirty="0">
                <a:latin typeface="Verlag Book" pitchFamily="2" charset="0"/>
              </a:rPr>
              <a:t>unemployment </a:t>
            </a:r>
            <a:r>
              <a:rPr lang="en-US" sz="1400" b="1" dirty="0" smtClean="0">
                <a:latin typeface="Verlag Book" pitchFamily="2" charset="0"/>
              </a:rPr>
              <a:t>rises more </a:t>
            </a:r>
            <a:r>
              <a:rPr lang="en-US" sz="1400" b="1" dirty="0">
                <a:latin typeface="Verlag Book" pitchFamily="2" charset="0"/>
              </a:rPr>
              <a:t>than </a:t>
            </a:r>
            <a:r>
              <a:rPr lang="en-US" sz="1400" b="1" dirty="0" smtClean="0">
                <a:latin typeface="Verlag Book" pitchFamily="2" charset="0"/>
              </a:rPr>
              <a:t>White workers’ </a:t>
            </a:r>
            <a:r>
              <a:rPr lang="en-US" sz="1400" b="1" dirty="0">
                <a:latin typeface="Verlag Book" pitchFamily="2" charset="0"/>
              </a:rPr>
              <a:t>unemployment</a:t>
            </a:r>
          </a:p>
        </p:txBody>
      </p:sp>
      <p:sp>
        <p:nvSpPr>
          <p:cNvPr id="11" name="TextBox 10"/>
          <p:cNvSpPr txBox="1"/>
          <p:nvPr/>
        </p:nvSpPr>
        <p:spPr>
          <a:xfrm>
            <a:off x="412384" y="212509"/>
            <a:ext cx="7712660" cy="507831"/>
          </a:xfrm>
          <a:prstGeom prst="rect">
            <a:avLst/>
          </a:prstGeom>
          <a:noFill/>
        </p:spPr>
        <p:txBody>
          <a:bodyPr wrap="square" rtlCol="0">
            <a:spAutoFit/>
          </a:bodyPr>
          <a:lstStyle/>
          <a:p>
            <a:pPr marL="0" indent="0">
              <a:buClr>
                <a:srgbClr val="B6000D"/>
              </a:buClr>
              <a:buFont typeface="Arial"/>
              <a:buNone/>
            </a:pPr>
            <a:r>
              <a:rPr lang="en-US" sz="2700" dirty="0" smtClean="0">
                <a:solidFill>
                  <a:srgbClr val="B6000D"/>
                </a:solidFill>
                <a:latin typeface="Verlag Book" pitchFamily="2" charset="0"/>
              </a:rPr>
              <a:t>Unemployment rates differ by race</a:t>
            </a:r>
            <a:endParaRPr lang="en-US" sz="2700" dirty="0">
              <a:solidFill>
                <a:srgbClr val="B6000D"/>
              </a:solidFill>
              <a:latin typeface="Verlag Book" pitchFamily="2" charset="0"/>
            </a:endParaRPr>
          </a:p>
        </p:txBody>
      </p:sp>
      <p:sp>
        <p:nvSpPr>
          <p:cNvPr id="13" name="TextBox 12"/>
          <p:cNvSpPr txBox="1"/>
          <p:nvPr/>
        </p:nvSpPr>
        <p:spPr>
          <a:xfrm>
            <a:off x="7086600" y="3398594"/>
            <a:ext cx="925253" cy="300082"/>
          </a:xfrm>
          <a:prstGeom prst="rect">
            <a:avLst/>
          </a:prstGeom>
          <a:noFill/>
        </p:spPr>
        <p:txBody>
          <a:bodyPr wrap="none" rtlCol="0">
            <a:spAutoFit/>
          </a:bodyPr>
          <a:lstStyle/>
          <a:p>
            <a:r>
              <a:rPr lang="en-US" sz="1350" b="1" dirty="0" smtClean="0">
                <a:solidFill>
                  <a:srgbClr val="C00000"/>
                </a:solidFill>
              </a:rPr>
              <a:t>US: 5.2%</a:t>
            </a:r>
            <a:endParaRPr lang="en-US" sz="1350" b="1" dirty="0">
              <a:solidFill>
                <a:srgbClr val="C00000"/>
              </a:solidFill>
            </a:endParaRPr>
          </a:p>
        </p:txBody>
      </p:sp>
      <p:sp>
        <p:nvSpPr>
          <p:cNvPr id="16" name="Rectangle 15"/>
          <p:cNvSpPr/>
          <p:nvPr/>
        </p:nvSpPr>
        <p:spPr>
          <a:xfrm>
            <a:off x="207008" y="4875746"/>
            <a:ext cx="8352554" cy="261610"/>
          </a:xfrm>
          <a:prstGeom prst="rect">
            <a:avLst/>
          </a:prstGeom>
        </p:spPr>
        <p:txBody>
          <a:bodyPr wrap="square">
            <a:spAutoFit/>
          </a:bodyPr>
          <a:lstStyle/>
          <a:p>
            <a:r>
              <a:rPr lang="en-US" sz="1100" dirty="0">
                <a:latin typeface="Verlag Book"/>
              </a:rPr>
              <a:t>Source: Bureau of Labor Statistics. Seasonally adjusted. Shaded areas denote recession months</a:t>
            </a:r>
            <a:r>
              <a:rPr lang="en-US" sz="1100" dirty="0" smtClean="0">
                <a:latin typeface="Verlag Book"/>
              </a:rPr>
              <a:t>.</a:t>
            </a:r>
            <a:endParaRPr lang="en-US" sz="1100" dirty="0">
              <a:latin typeface="Verlag Book"/>
            </a:endParaRPr>
          </a:p>
        </p:txBody>
      </p:sp>
    </p:spTree>
    <p:extLst>
      <p:ext uri="{BB962C8B-B14F-4D97-AF65-F5344CB8AC3E}">
        <p14:creationId xmlns:p14="http://schemas.microsoft.com/office/powerpoint/2010/main" val="2716170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753480"/>
            <a:ext cx="7294418" cy="4122267"/>
          </a:xfrm>
          <a:prstGeom prst="rect">
            <a:avLst/>
          </a:prstGeom>
        </p:spPr>
      </p:pic>
      <p:sp>
        <p:nvSpPr>
          <p:cNvPr id="2" name="Title 1"/>
          <p:cNvSpPr>
            <a:spLocks noGrp="1"/>
          </p:cNvSpPr>
          <p:nvPr>
            <p:ph type="title"/>
          </p:nvPr>
        </p:nvSpPr>
        <p:spPr>
          <a:xfrm>
            <a:off x="3886200" y="0"/>
            <a:ext cx="5372100" cy="857250"/>
          </a:xfrm>
        </p:spPr>
        <p:txBody>
          <a:bodyPr>
            <a:normAutofit/>
          </a:bodyPr>
          <a:lstStyle/>
          <a:p>
            <a:endParaRPr lang="en-US" b="1" dirty="0">
              <a:solidFill>
                <a:schemeClr val="bg1"/>
              </a:solidFill>
            </a:endParaRPr>
          </a:p>
        </p:txBody>
      </p:sp>
      <p:sp>
        <p:nvSpPr>
          <p:cNvPr id="4" name="TextBox 3"/>
          <p:cNvSpPr txBox="1"/>
          <p:nvPr/>
        </p:nvSpPr>
        <p:spPr>
          <a:xfrm>
            <a:off x="7092275" y="3918617"/>
            <a:ext cx="1652983" cy="300082"/>
          </a:xfrm>
          <a:prstGeom prst="rect">
            <a:avLst/>
          </a:prstGeom>
          <a:noFill/>
        </p:spPr>
        <p:txBody>
          <a:bodyPr wrap="square" rtlCol="0">
            <a:spAutoFit/>
          </a:bodyPr>
          <a:lstStyle/>
          <a:p>
            <a:r>
              <a:rPr lang="en-US" sz="1350" b="1" dirty="0" smtClean="0">
                <a:solidFill>
                  <a:schemeClr val="accent3">
                    <a:lumMod val="75000"/>
                  </a:schemeClr>
                </a:solidFill>
              </a:rPr>
              <a:t>BA or more: 2.8%</a:t>
            </a:r>
            <a:endParaRPr lang="en-US" sz="1350" b="1" dirty="0">
              <a:solidFill>
                <a:schemeClr val="accent3">
                  <a:lumMod val="75000"/>
                </a:schemeClr>
              </a:solidFill>
            </a:endParaRPr>
          </a:p>
        </p:txBody>
      </p:sp>
      <p:sp>
        <p:nvSpPr>
          <p:cNvPr id="5" name="TextBox 4"/>
          <p:cNvSpPr txBox="1"/>
          <p:nvPr/>
        </p:nvSpPr>
        <p:spPr>
          <a:xfrm>
            <a:off x="7092275" y="3329359"/>
            <a:ext cx="1675459" cy="300082"/>
          </a:xfrm>
          <a:prstGeom prst="rect">
            <a:avLst/>
          </a:prstGeom>
          <a:noFill/>
        </p:spPr>
        <p:txBody>
          <a:bodyPr wrap="none" rtlCol="0">
            <a:spAutoFit/>
          </a:bodyPr>
          <a:lstStyle/>
          <a:p>
            <a:r>
              <a:rPr lang="en-US" sz="1350" b="1" dirty="0" smtClean="0">
                <a:solidFill>
                  <a:srgbClr val="0070C0"/>
                </a:solidFill>
              </a:rPr>
              <a:t>High school: 6.0%</a:t>
            </a:r>
            <a:endParaRPr lang="en-US" sz="1350" b="1" dirty="0">
              <a:solidFill>
                <a:srgbClr val="0070C0"/>
              </a:solidFill>
            </a:endParaRPr>
          </a:p>
        </p:txBody>
      </p:sp>
      <p:sp>
        <p:nvSpPr>
          <p:cNvPr id="6" name="TextBox 5"/>
          <p:cNvSpPr txBox="1"/>
          <p:nvPr/>
        </p:nvSpPr>
        <p:spPr>
          <a:xfrm>
            <a:off x="7092275" y="3042796"/>
            <a:ext cx="1903085" cy="300082"/>
          </a:xfrm>
          <a:prstGeom prst="rect">
            <a:avLst/>
          </a:prstGeom>
          <a:noFill/>
        </p:spPr>
        <p:txBody>
          <a:bodyPr wrap="none" rtlCol="0">
            <a:spAutoFit/>
          </a:bodyPr>
          <a:lstStyle/>
          <a:p>
            <a:r>
              <a:rPr lang="en-US" sz="1350" b="1" dirty="0" smtClean="0">
                <a:solidFill>
                  <a:schemeClr val="accent2">
                    <a:lumMod val="75000"/>
                  </a:schemeClr>
                </a:solidFill>
              </a:rPr>
              <a:t>LT high school: 7.8%</a:t>
            </a:r>
            <a:endParaRPr lang="en-US" sz="1350" b="1" dirty="0">
              <a:solidFill>
                <a:schemeClr val="accent2">
                  <a:lumMod val="75000"/>
                </a:schemeClr>
              </a:solidFill>
            </a:endParaRPr>
          </a:p>
        </p:txBody>
      </p:sp>
      <p:sp>
        <p:nvSpPr>
          <p:cNvPr id="7" name="TextBox 6"/>
          <p:cNvSpPr txBox="1"/>
          <p:nvPr/>
        </p:nvSpPr>
        <p:spPr>
          <a:xfrm>
            <a:off x="7080155" y="3594405"/>
            <a:ext cx="1800493" cy="300082"/>
          </a:xfrm>
          <a:prstGeom prst="rect">
            <a:avLst/>
          </a:prstGeom>
          <a:noFill/>
        </p:spPr>
        <p:txBody>
          <a:bodyPr wrap="none" rtlCol="0">
            <a:spAutoFit/>
          </a:bodyPr>
          <a:lstStyle/>
          <a:p>
            <a:r>
              <a:rPr lang="en-US" sz="1350" b="1" dirty="0" smtClean="0">
                <a:solidFill>
                  <a:schemeClr val="tx2">
                    <a:lumMod val="75000"/>
                  </a:schemeClr>
                </a:solidFill>
              </a:rPr>
              <a:t>Some college: 5.1%</a:t>
            </a:r>
            <a:endParaRPr lang="en-US" sz="1350" b="1" dirty="0">
              <a:solidFill>
                <a:schemeClr val="tx2">
                  <a:lumMod val="75000"/>
                </a:schemeClr>
              </a:solidFill>
            </a:endParaRPr>
          </a:p>
        </p:txBody>
      </p:sp>
      <p:sp>
        <p:nvSpPr>
          <p:cNvPr id="12" name="TextBox 11"/>
          <p:cNvSpPr txBox="1"/>
          <p:nvPr/>
        </p:nvSpPr>
        <p:spPr>
          <a:xfrm>
            <a:off x="7092275" y="2451270"/>
            <a:ext cx="1643753" cy="300082"/>
          </a:xfrm>
          <a:prstGeom prst="rect">
            <a:avLst/>
          </a:prstGeom>
          <a:noFill/>
        </p:spPr>
        <p:txBody>
          <a:bodyPr wrap="square" rtlCol="0">
            <a:spAutoFit/>
          </a:bodyPr>
          <a:lstStyle/>
          <a:p>
            <a:r>
              <a:rPr lang="en-US" sz="1350" u="sng" dirty="0" smtClean="0"/>
              <a:t>August 2021</a:t>
            </a:r>
            <a:endParaRPr lang="en-US" sz="1350" u="sng" dirty="0"/>
          </a:p>
        </p:txBody>
      </p:sp>
      <p:sp>
        <p:nvSpPr>
          <p:cNvPr id="15" name="Slide Number Placeholder 14"/>
          <p:cNvSpPr>
            <a:spLocks noGrp="1"/>
          </p:cNvSpPr>
          <p:nvPr>
            <p:ph type="sldNum" sz="quarter" idx="12"/>
          </p:nvPr>
        </p:nvSpPr>
        <p:spPr/>
        <p:txBody>
          <a:bodyPr/>
          <a:lstStyle/>
          <a:p>
            <a:fld id="{ADEF58E7-2DCD-4B74-B3DF-0E30355BE0DB}" type="slidenum">
              <a:rPr lang="en-US" smtClean="0"/>
              <a:t>22</a:t>
            </a:fld>
            <a:endParaRPr lang="en-US"/>
          </a:p>
        </p:txBody>
      </p:sp>
      <p:sp>
        <p:nvSpPr>
          <p:cNvPr id="11" name="TextBox 10"/>
          <p:cNvSpPr txBox="1"/>
          <p:nvPr/>
        </p:nvSpPr>
        <p:spPr>
          <a:xfrm>
            <a:off x="432230" y="245649"/>
            <a:ext cx="7712660" cy="507831"/>
          </a:xfrm>
          <a:prstGeom prst="rect">
            <a:avLst/>
          </a:prstGeom>
          <a:noFill/>
        </p:spPr>
        <p:txBody>
          <a:bodyPr wrap="square" rtlCol="0">
            <a:spAutoFit/>
          </a:bodyPr>
          <a:lstStyle/>
          <a:p>
            <a:pPr marL="0" indent="0">
              <a:buClr>
                <a:srgbClr val="B6000D"/>
              </a:buClr>
              <a:buFont typeface="Arial"/>
              <a:buNone/>
            </a:pPr>
            <a:r>
              <a:rPr lang="en-US" sz="2700" dirty="0" smtClean="0">
                <a:solidFill>
                  <a:srgbClr val="B6000D"/>
                </a:solidFill>
                <a:latin typeface="Verlag Book" pitchFamily="2" charset="0"/>
              </a:rPr>
              <a:t>Unemployment rose more for the less educated</a:t>
            </a:r>
            <a:endParaRPr lang="en-US" sz="2700" dirty="0">
              <a:solidFill>
                <a:srgbClr val="B6000D"/>
              </a:solidFill>
              <a:latin typeface="Verlag Book" pitchFamily="2" charset="0"/>
            </a:endParaRPr>
          </a:p>
        </p:txBody>
      </p:sp>
      <p:sp>
        <p:nvSpPr>
          <p:cNvPr id="16" name="Rectangle 15"/>
          <p:cNvSpPr/>
          <p:nvPr/>
        </p:nvSpPr>
        <p:spPr>
          <a:xfrm>
            <a:off x="207008" y="4875746"/>
            <a:ext cx="8352554" cy="261610"/>
          </a:xfrm>
          <a:prstGeom prst="rect">
            <a:avLst/>
          </a:prstGeom>
        </p:spPr>
        <p:txBody>
          <a:bodyPr wrap="square">
            <a:spAutoFit/>
          </a:bodyPr>
          <a:lstStyle/>
          <a:p>
            <a:r>
              <a:rPr lang="en-US" sz="1100" dirty="0">
                <a:latin typeface="Verlag Book"/>
              </a:rPr>
              <a:t>Source: Bureau of Labor Statistics. Seasonally adjusted. Shaded areas denote recession months</a:t>
            </a:r>
            <a:r>
              <a:rPr lang="en-US" sz="1100" dirty="0" smtClean="0">
                <a:latin typeface="Verlag Book"/>
              </a:rPr>
              <a:t>.</a:t>
            </a:r>
            <a:endParaRPr lang="en-US" sz="1100" dirty="0">
              <a:latin typeface="Verlag Book"/>
            </a:endParaRPr>
          </a:p>
        </p:txBody>
      </p:sp>
    </p:spTree>
    <p:extLst>
      <p:ext uri="{BB962C8B-B14F-4D97-AF65-F5344CB8AC3E}">
        <p14:creationId xmlns:p14="http://schemas.microsoft.com/office/powerpoint/2010/main" val="1539026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g Archive for &quot;disruption&quot; - The Futures Agency | 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1200151"/>
            <a:ext cx="4000500" cy="3314699"/>
          </a:xfrm>
          <a:prstGeom prst="rect">
            <a:avLst/>
          </a:prstGeom>
        </p:spPr>
      </p:pic>
      <p:sp>
        <p:nvSpPr>
          <p:cNvPr id="2" name="Title 1"/>
          <p:cNvSpPr>
            <a:spLocks noGrp="1"/>
          </p:cNvSpPr>
          <p:nvPr>
            <p:ph type="title"/>
          </p:nvPr>
        </p:nvSpPr>
        <p:spPr>
          <a:xfrm>
            <a:off x="457200" y="388418"/>
            <a:ext cx="8343900" cy="1116701"/>
          </a:xfrm>
        </p:spPr>
        <p:txBody>
          <a:bodyPr>
            <a:normAutofit/>
          </a:bodyPr>
          <a:lstStyle/>
          <a:p>
            <a:pPr algn="l">
              <a:lnSpc>
                <a:spcPts val="3525"/>
              </a:lnSpc>
            </a:pPr>
            <a:r>
              <a:rPr lang="en-US" sz="2800" dirty="0" smtClean="0">
                <a:solidFill>
                  <a:srgbClr val="C00000"/>
                </a:solidFill>
                <a:latin typeface="Verlag Book"/>
              </a:rPr>
              <a:t>COVID-specific measure for job loss</a:t>
            </a:r>
            <a:endParaRPr lang="en-US" sz="2800" dirty="0">
              <a:solidFill>
                <a:srgbClr val="C00000"/>
              </a:solidFill>
              <a:latin typeface="Verlag Book"/>
            </a:endParaRPr>
          </a:p>
        </p:txBody>
      </p:sp>
      <p:sp>
        <p:nvSpPr>
          <p:cNvPr id="3" name="Content Placeholder 2"/>
          <p:cNvSpPr>
            <a:spLocks noGrp="1"/>
          </p:cNvSpPr>
          <p:nvPr>
            <p:ph idx="1"/>
          </p:nvPr>
        </p:nvSpPr>
        <p:spPr>
          <a:xfrm>
            <a:off x="457199" y="1410544"/>
            <a:ext cx="5501473" cy="3394472"/>
          </a:xfrm>
        </p:spPr>
        <p:txBody>
          <a:bodyPr>
            <a:noAutofit/>
          </a:bodyPr>
          <a:lstStyle/>
          <a:p>
            <a:pPr>
              <a:lnSpc>
                <a:spcPct val="120000"/>
              </a:lnSpc>
              <a:buClr>
                <a:srgbClr val="B6000D"/>
              </a:buClr>
            </a:pPr>
            <a:r>
              <a:rPr lang="en-US" sz="1800" b="1" dirty="0">
                <a:solidFill>
                  <a:schemeClr val="tx1">
                    <a:lumMod val="65000"/>
                    <a:lumOff val="35000"/>
                  </a:schemeClr>
                </a:solidFill>
                <a:latin typeface="Verlag Book" pitchFamily="2" charset="0"/>
              </a:rPr>
              <a:t>Headline measures cannot track everything</a:t>
            </a:r>
          </a:p>
          <a:p>
            <a:pPr>
              <a:lnSpc>
                <a:spcPct val="120000"/>
              </a:lnSpc>
              <a:buClr>
                <a:srgbClr val="B6000D"/>
              </a:buClr>
            </a:pPr>
            <a:r>
              <a:rPr lang="en-US" sz="1800" b="1" dirty="0">
                <a:solidFill>
                  <a:schemeClr val="tx1">
                    <a:lumMod val="65000"/>
                    <a:lumOff val="35000"/>
                  </a:schemeClr>
                </a:solidFill>
                <a:latin typeface="Verlag Book" pitchFamily="2" charset="0"/>
              </a:rPr>
              <a:t>All ways workers’ jobs disrupted</a:t>
            </a:r>
          </a:p>
          <a:p>
            <a:pPr lvl="1">
              <a:lnSpc>
                <a:spcPct val="120000"/>
              </a:lnSpc>
              <a:buClr>
                <a:srgbClr val="B6000D"/>
              </a:buClr>
            </a:pPr>
            <a:r>
              <a:rPr lang="en-US" sz="1600" b="1" dirty="0">
                <a:solidFill>
                  <a:schemeClr val="tx1">
                    <a:lumMod val="65000"/>
                    <a:lumOff val="35000"/>
                  </a:schemeClr>
                </a:solidFill>
                <a:latin typeface="Verlag Book" pitchFamily="2" charset="0"/>
              </a:rPr>
              <a:t>Layoffs</a:t>
            </a:r>
          </a:p>
          <a:p>
            <a:pPr lvl="1">
              <a:lnSpc>
                <a:spcPct val="120000"/>
              </a:lnSpc>
              <a:buClr>
                <a:srgbClr val="B6000D"/>
              </a:buClr>
            </a:pPr>
            <a:r>
              <a:rPr lang="en-US" sz="1600" b="1" dirty="0">
                <a:solidFill>
                  <a:schemeClr val="tx1">
                    <a:lumMod val="65000"/>
                    <a:lumOff val="35000"/>
                  </a:schemeClr>
                </a:solidFill>
                <a:latin typeface="Verlag Book" pitchFamily="2" charset="0"/>
              </a:rPr>
              <a:t>Unofficial layoffs (with job, not at work)</a:t>
            </a:r>
          </a:p>
          <a:p>
            <a:pPr lvl="1">
              <a:lnSpc>
                <a:spcPct val="120000"/>
              </a:lnSpc>
              <a:buClr>
                <a:srgbClr val="B6000D"/>
              </a:buClr>
            </a:pPr>
            <a:r>
              <a:rPr lang="en-US" sz="1600" b="1" dirty="0">
                <a:solidFill>
                  <a:schemeClr val="tx1">
                    <a:lumMod val="65000"/>
                    <a:lumOff val="35000"/>
                  </a:schemeClr>
                </a:solidFill>
                <a:latin typeface="Verlag Book" pitchFamily="2" charset="0"/>
              </a:rPr>
              <a:t>Short hours</a:t>
            </a:r>
          </a:p>
          <a:p>
            <a:pPr lvl="1">
              <a:lnSpc>
                <a:spcPct val="120000"/>
              </a:lnSpc>
              <a:buClr>
                <a:srgbClr val="B6000D"/>
              </a:buClr>
            </a:pPr>
            <a:r>
              <a:rPr lang="en-US" sz="1600" b="1" dirty="0">
                <a:solidFill>
                  <a:schemeClr val="tx1">
                    <a:lumMod val="65000"/>
                    <a:lumOff val="35000"/>
                  </a:schemeClr>
                </a:solidFill>
                <a:latin typeface="Verlag Book" pitchFamily="2" charset="0"/>
              </a:rPr>
              <a:t>Leave the labor force</a:t>
            </a:r>
          </a:p>
          <a:p>
            <a:pPr>
              <a:lnSpc>
                <a:spcPct val="120000"/>
              </a:lnSpc>
              <a:buClr>
                <a:srgbClr val="B6000D"/>
              </a:buClr>
            </a:pPr>
            <a:r>
              <a:rPr lang="en-US" sz="1800" b="1" dirty="0">
                <a:solidFill>
                  <a:schemeClr val="tx1">
                    <a:lumMod val="65000"/>
                    <a:lumOff val="35000"/>
                  </a:schemeClr>
                </a:solidFill>
                <a:latin typeface="Verlag Book" pitchFamily="2" charset="0"/>
              </a:rPr>
              <a:t>How many retain employer-employee connection?</a:t>
            </a:r>
          </a:p>
        </p:txBody>
      </p:sp>
      <p:sp>
        <p:nvSpPr>
          <p:cNvPr id="4" name="Slide Number Placeholder 3"/>
          <p:cNvSpPr>
            <a:spLocks noGrp="1"/>
          </p:cNvSpPr>
          <p:nvPr>
            <p:ph type="sldNum" sz="quarter" idx="12"/>
          </p:nvPr>
        </p:nvSpPr>
        <p:spPr/>
        <p:txBody>
          <a:bodyPr/>
          <a:lstStyle/>
          <a:p>
            <a:fld id="{ADEF58E7-2DCD-4B74-B3DF-0E30355BE0DB}" type="slidenum">
              <a:rPr lang="en-US" smtClean="0"/>
              <a:t>23</a:t>
            </a:fld>
            <a:endParaRPr lang="en-US"/>
          </a:p>
        </p:txBody>
      </p:sp>
    </p:spTree>
    <p:extLst>
      <p:ext uri="{BB962C8B-B14F-4D97-AF65-F5344CB8AC3E}">
        <p14:creationId xmlns:p14="http://schemas.microsoft.com/office/powerpoint/2010/main" val="2538221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912796757"/>
              </p:ext>
            </p:extLst>
          </p:nvPr>
        </p:nvGraphicFramePr>
        <p:xfrm>
          <a:off x="105878" y="449679"/>
          <a:ext cx="9038122" cy="45077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6577" y="21054"/>
            <a:ext cx="8631673" cy="857250"/>
          </a:xfrm>
        </p:spPr>
        <p:txBody>
          <a:bodyPr>
            <a:noAutofit/>
          </a:bodyPr>
          <a:lstStyle/>
          <a:p>
            <a:pPr algn="l"/>
            <a:r>
              <a:rPr lang="en-US" sz="2800" dirty="0" smtClean="0">
                <a:solidFill>
                  <a:srgbClr val="C00000"/>
                </a:solidFill>
              </a:rPr>
              <a:t>COVID-19 disrupted workers</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ADEF58E7-2DCD-4B74-B3DF-0E30355BE0DB}" type="slidenum">
              <a:rPr lang="en-US" smtClean="0"/>
              <a:t>24</a:t>
            </a:fld>
            <a:endParaRPr lang="en-US"/>
          </a:p>
        </p:txBody>
      </p:sp>
      <p:sp>
        <p:nvSpPr>
          <p:cNvPr id="6" name="Rectangle 5"/>
          <p:cNvSpPr/>
          <p:nvPr/>
        </p:nvSpPr>
        <p:spPr>
          <a:xfrm>
            <a:off x="25399" y="4914900"/>
            <a:ext cx="8204201" cy="276999"/>
          </a:xfrm>
          <a:prstGeom prst="rect">
            <a:avLst/>
          </a:prstGeom>
        </p:spPr>
        <p:txBody>
          <a:bodyPr wrap="square">
            <a:spAutoFit/>
          </a:bodyPr>
          <a:lstStyle/>
          <a:p>
            <a:r>
              <a:rPr lang="en-US" sz="1200" dirty="0">
                <a:latin typeface="Verlag Book"/>
              </a:rPr>
              <a:t>Source: Bureau of Labor Statistics and author’s calculations.</a:t>
            </a:r>
          </a:p>
        </p:txBody>
      </p:sp>
      <p:sp>
        <p:nvSpPr>
          <p:cNvPr id="7" name="TextBox 6"/>
          <p:cNvSpPr txBox="1"/>
          <p:nvPr/>
        </p:nvSpPr>
        <p:spPr>
          <a:xfrm>
            <a:off x="4499428" y="1604280"/>
            <a:ext cx="4358822" cy="523220"/>
          </a:xfrm>
          <a:prstGeom prst="rect">
            <a:avLst/>
          </a:prstGeom>
          <a:solidFill>
            <a:schemeClr val="bg1"/>
          </a:solidFill>
          <a:ln>
            <a:solidFill>
              <a:schemeClr val="tx1"/>
            </a:solidFill>
          </a:ln>
          <a:effectLst/>
        </p:spPr>
        <p:txBody>
          <a:bodyPr wrap="none" rtlCol="0">
            <a:spAutoFit/>
          </a:bodyPr>
          <a:lstStyle/>
          <a:p>
            <a:pPr marL="285750" indent="-285750">
              <a:buFont typeface="Arial" panose="020B0604020202020204" pitchFamily="34" charset="0"/>
              <a:buChar char="•"/>
            </a:pPr>
            <a:r>
              <a:rPr lang="en-US" sz="1400" b="1" dirty="0"/>
              <a:t>Headline UR understates </a:t>
            </a:r>
            <a:r>
              <a:rPr lang="en-US" sz="1400" b="1" dirty="0" smtClean="0"/>
              <a:t>disruptions (flux)</a:t>
            </a:r>
            <a:endParaRPr lang="en-US" sz="1400" b="1" dirty="0"/>
          </a:p>
          <a:p>
            <a:pPr marL="285750" indent="-285750">
              <a:buFont typeface="Arial" panose="020B0604020202020204" pitchFamily="34" charset="0"/>
              <a:buChar char="•"/>
            </a:pPr>
            <a:r>
              <a:rPr lang="en-US" sz="1400" b="1" dirty="0"/>
              <a:t>Ties to employers are </a:t>
            </a:r>
            <a:r>
              <a:rPr lang="en-US" sz="1400" b="1" dirty="0" smtClean="0"/>
              <a:t>falling—slows recovery</a:t>
            </a:r>
            <a:endParaRPr lang="en-US" sz="1400" b="1" dirty="0"/>
          </a:p>
        </p:txBody>
      </p:sp>
      <p:graphicFrame>
        <p:nvGraphicFramePr>
          <p:cNvPr id="9" name="Content Placeholder 8">
            <a:extLst>
              <a:ext uri="{FF2B5EF4-FFF2-40B4-BE49-F238E27FC236}">
                <a16:creationId xmlns:a16="http://schemas.microsoft.com/office/drawing/2014/main" id="{00000000-0008-0000-0200-000002000000}"/>
              </a:ext>
            </a:extLst>
          </p:cNvPr>
          <p:cNvGraphicFramePr>
            <a:graphicFrameLocks noGrp="1"/>
          </p:cNvGraphicFramePr>
          <p:nvPr>
            <p:ph idx="1"/>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BFFB84AE-F10D-1343-853F-F0181D63636A}"/>
              </a:ext>
            </a:extLst>
          </p:cNvPr>
          <p:cNvCxnSpPr/>
          <p:nvPr/>
        </p:nvCxnSpPr>
        <p:spPr>
          <a:xfrm>
            <a:off x="554808" y="3949356"/>
            <a:ext cx="3987605" cy="16006"/>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44436" y="3965362"/>
            <a:ext cx="498855" cy="261610"/>
          </a:xfrm>
          <a:prstGeom prst="rect">
            <a:avLst/>
          </a:prstGeom>
          <a:noFill/>
        </p:spPr>
        <p:txBody>
          <a:bodyPr wrap="none" rtlCol="0">
            <a:spAutoFit/>
          </a:bodyPr>
          <a:lstStyle/>
          <a:p>
            <a:r>
              <a:rPr lang="en-US" sz="1100" dirty="0" smtClean="0"/>
              <a:t>2020</a:t>
            </a:r>
            <a:endParaRPr lang="en-US" sz="1100" dirty="0"/>
          </a:p>
        </p:txBody>
      </p:sp>
      <p:sp>
        <p:nvSpPr>
          <p:cNvPr id="13" name="TextBox 12"/>
          <p:cNvSpPr txBox="1"/>
          <p:nvPr/>
        </p:nvSpPr>
        <p:spPr>
          <a:xfrm>
            <a:off x="6661265" y="3962018"/>
            <a:ext cx="498855" cy="261610"/>
          </a:xfrm>
          <a:prstGeom prst="rect">
            <a:avLst/>
          </a:prstGeom>
          <a:noFill/>
        </p:spPr>
        <p:txBody>
          <a:bodyPr wrap="none" rtlCol="0">
            <a:spAutoFit/>
          </a:bodyPr>
          <a:lstStyle/>
          <a:p>
            <a:r>
              <a:rPr lang="en-US" sz="1100" dirty="0" smtClean="0"/>
              <a:t>2021</a:t>
            </a:r>
            <a:endParaRPr lang="en-US" sz="1100" dirty="0"/>
          </a:p>
        </p:txBody>
      </p:sp>
    </p:spTree>
    <p:extLst>
      <p:ext uri="{BB962C8B-B14F-4D97-AF65-F5344CB8AC3E}">
        <p14:creationId xmlns:p14="http://schemas.microsoft.com/office/powerpoint/2010/main" val="415354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14300"/>
            <a:ext cx="4457700" cy="857250"/>
          </a:xfrm>
        </p:spPr>
        <p:txBody>
          <a:bodyPr/>
          <a:lstStyle/>
          <a:p>
            <a:r>
              <a:rPr lang="en-US" b="1" dirty="0">
                <a:solidFill>
                  <a:schemeClr val="bg1"/>
                </a:solidFill>
              </a:rPr>
              <a:t>Agenda</a:t>
            </a:r>
          </a:p>
        </p:txBody>
      </p:sp>
      <p:sp>
        <p:nvSpPr>
          <p:cNvPr id="3" name="Content Placeholder 2"/>
          <p:cNvSpPr>
            <a:spLocks noGrp="1"/>
          </p:cNvSpPr>
          <p:nvPr>
            <p:ph idx="1"/>
          </p:nvPr>
        </p:nvSpPr>
        <p:spPr>
          <a:xfrm>
            <a:off x="722313" y="1372103"/>
            <a:ext cx="7977550" cy="3305648"/>
          </a:xfrm>
        </p:spPr>
        <p:txBody>
          <a:bodyPr>
            <a:normAutofit/>
          </a:bodyPr>
          <a:lstStyle/>
          <a:p>
            <a:pPr>
              <a:lnSpc>
                <a:spcPct val="120000"/>
              </a:lnSpc>
              <a:buClr>
                <a:srgbClr val="B6000D"/>
              </a:buClr>
            </a:pPr>
            <a:r>
              <a:rPr lang="en-US" sz="1800" b="1" dirty="0" smtClean="0">
                <a:solidFill>
                  <a:schemeClr val="tx1">
                    <a:lumMod val="65000"/>
                    <a:lumOff val="35000"/>
                  </a:schemeClr>
                </a:solidFill>
                <a:latin typeface="Verlag Book" pitchFamily="2" charset="0"/>
              </a:rPr>
              <a:t>Public good (non-rival &amp; non-excludable)</a:t>
            </a:r>
            <a:endParaRPr lang="en-US" sz="1800" b="1" dirty="0">
              <a:solidFill>
                <a:schemeClr val="tx1">
                  <a:lumMod val="65000"/>
                  <a:lumOff val="35000"/>
                </a:schemeClr>
              </a:solidFill>
              <a:latin typeface="Verlag Book" pitchFamily="2" charset="0"/>
            </a:endParaRPr>
          </a:p>
          <a:p>
            <a:pPr>
              <a:lnSpc>
                <a:spcPct val="120000"/>
              </a:lnSpc>
              <a:buClr>
                <a:srgbClr val="B6000D"/>
              </a:buClr>
            </a:pPr>
            <a:r>
              <a:rPr lang="en-US" sz="1800" b="1" dirty="0" smtClean="0">
                <a:solidFill>
                  <a:schemeClr val="tx1">
                    <a:lumMod val="65000"/>
                    <a:lumOff val="35000"/>
                  </a:schemeClr>
                </a:solidFill>
                <a:latin typeface="Verlag Book" pitchFamily="2" charset="0"/>
              </a:rPr>
              <a:t>Essential for democracy, market economy, prosperity</a:t>
            </a:r>
            <a:endParaRPr lang="en-US" sz="1800" b="1" dirty="0">
              <a:solidFill>
                <a:schemeClr val="tx1">
                  <a:lumMod val="65000"/>
                  <a:lumOff val="35000"/>
                </a:schemeClr>
              </a:solidFill>
              <a:latin typeface="Verlag Book" pitchFamily="2" charset="0"/>
            </a:endParaRPr>
          </a:p>
          <a:p>
            <a:pPr lvl="1">
              <a:lnSpc>
                <a:spcPct val="120000"/>
              </a:lnSpc>
              <a:buClr>
                <a:srgbClr val="B6000D"/>
              </a:buClr>
            </a:pPr>
            <a:r>
              <a:rPr lang="en-US" sz="1400" b="1" dirty="0" smtClean="0">
                <a:solidFill>
                  <a:schemeClr val="tx1">
                    <a:lumMod val="65000"/>
                    <a:lumOff val="35000"/>
                  </a:schemeClr>
                </a:solidFill>
                <a:latin typeface="Verlag Book" pitchFamily="2" charset="0"/>
              </a:rPr>
              <a:t>Inform public and private decisions</a:t>
            </a:r>
          </a:p>
          <a:p>
            <a:pPr lvl="1">
              <a:lnSpc>
                <a:spcPct val="120000"/>
              </a:lnSpc>
              <a:buClr>
                <a:srgbClr val="B6000D"/>
              </a:buClr>
            </a:pPr>
            <a:r>
              <a:rPr lang="en-US" sz="1400" b="1" dirty="0" smtClean="0">
                <a:solidFill>
                  <a:schemeClr val="tx1">
                    <a:lumMod val="65000"/>
                    <a:lumOff val="35000"/>
                  </a:schemeClr>
                </a:solidFill>
                <a:latin typeface="Verlag Book" pitchFamily="2" charset="0"/>
              </a:rPr>
              <a:t>Promote consensus</a:t>
            </a:r>
          </a:p>
          <a:p>
            <a:pPr>
              <a:lnSpc>
                <a:spcPct val="120000"/>
              </a:lnSpc>
              <a:buClr>
                <a:srgbClr val="B6000D"/>
              </a:buClr>
            </a:pPr>
            <a:r>
              <a:rPr lang="en-US" sz="1800" b="1" dirty="0" smtClean="0">
                <a:solidFill>
                  <a:schemeClr val="tx1">
                    <a:lumMod val="65000"/>
                    <a:lumOff val="35000"/>
                  </a:schemeClr>
                </a:solidFill>
                <a:latin typeface="Verlag Book" pitchFamily="2" charset="0"/>
              </a:rPr>
              <a:t>Undersupplied by </a:t>
            </a:r>
            <a:r>
              <a:rPr lang="en-US" sz="1800" b="1" dirty="0" smtClean="0">
                <a:solidFill>
                  <a:schemeClr val="tx1">
                    <a:lumMod val="65000"/>
                    <a:lumOff val="35000"/>
                  </a:schemeClr>
                </a:solidFill>
                <a:latin typeface="Verlag Book" pitchFamily="2" charset="0"/>
              </a:rPr>
              <a:t>private sector; </a:t>
            </a:r>
            <a:br>
              <a:rPr lang="en-US" sz="1800" b="1" dirty="0" smtClean="0">
                <a:solidFill>
                  <a:schemeClr val="tx1">
                    <a:lumMod val="65000"/>
                    <a:lumOff val="35000"/>
                  </a:schemeClr>
                </a:solidFill>
                <a:latin typeface="Verlag Book" pitchFamily="2" charset="0"/>
              </a:rPr>
            </a:br>
            <a:r>
              <a:rPr lang="en-US" sz="1800" b="1" dirty="0" smtClean="0">
                <a:solidFill>
                  <a:schemeClr val="tx1">
                    <a:lumMod val="65000"/>
                    <a:lumOff val="35000"/>
                  </a:schemeClr>
                </a:solidFill>
                <a:latin typeface="Verlag Book" pitchFamily="2" charset="0"/>
              </a:rPr>
              <a:t>necessary role for government</a:t>
            </a:r>
            <a:endParaRPr lang="en-US" sz="1800" b="1" dirty="0" smtClean="0">
              <a:solidFill>
                <a:schemeClr val="tx1">
                  <a:lumMod val="65000"/>
                  <a:lumOff val="35000"/>
                </a:schemeClr>
              </a:solidFill>
              <a:latin typeface="Verlag Book" pitchFamily="2" charset="0"/>
            </a:endParaRPr>
          </a:p>
        </p:txBody>
      </p:sp>
      <p:sp>
        <p:nvSpPr>
          <p:cNvPr id="5" name="Slide Number Placeholder 4"/>
          <p:cNvSpPr>
            <a:spLocks noGrp="1"/>
          </p:cNvSpPr>
          <p:nvPr>
            <p:ph type="sldNum" sz="quarter" idx="12"/>
          </p:nvPr>
        </p:nvSpPr>
        <p:spPr/>
        <p:txBody>
          <a:bodyPr/>
          <a:lstStyle/>
          <a:p>
            <a:fld id="{ADEF58E7-2DCD-4B74-B3DF-0E30355BE0DB}" type="slidenum">
              <a:rPr lang="en-US" smtClean="0"/>
              <a:t>3</a:t>
            </a:fld>
            <a:endParaRPr lang="en-US"/>
          </a:p>
        </p:txBody>
      </p:sp>
      <p:sp>
        <p:nvSpPr>
          <p:cNvPr id="6" name="TextBox 5"/>
          <p:cNvSpPr txBox="1"/>
          <p:nvPr/>
        </p:nvSpPr>
        <p:spPr>
          <a:xfrm>
            <a:off x="474119" y="648607"/>
            <a:ext cx="7712660" cy="523220"/>
          </a:xfrm>
          <a:prstGeom prst="rect">
            <a:avLst/>
          </a:prstGeom>
          <a:noFill/>
        </p:spPr>
        <p:txBody>
          <a:bodyPr wrap="square" rtlCol="0">
            <a:spAutoFit/>
          </a:bodyPr>
          <a:lstStyle>
            <a:defPPr>
              <a:defRPr lang="en-US"/>
            </a:defPPr>
            <a:lvl1pPr indent="0">
              <a:buClr>
                <a:srgbClr val="B6000D"/>
              </a:buClr>
              <a:buFont typeface="Arial"/>
              <a:buNone/>
              <a:defRPr sz="2700">
                <a:solidFill>
                  <a:srgbClr val="B6000D"/>
                </a:solidFill>
                <a:latin typeface="Verlag Book" pitchFamily="2" charset="0"/>
              </a:defRPr>
            </a:lvl1pPr>
          </a:lstStyle>
          <a:p>
            <a:r>
              <a:rPr lang="en-US" dirty="0"/>
              <a:t>Official statistics are data infrastructure</a:t>
            </a:r>
          </a:p>
        </p:txBody>
      </p:sp>
      <p:pic>
        <p:nvPicPr>
          <p:cNvPr id="7" name="Picture 6" descr="Drivers for change: how India’s ever-increasing car use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131" y="2560319"/>
            <a:ext cx="4336869" cy="2583181"/>
          </a:xfrm>
          <a:prstGeom prst="rect">
            <a:avLst/>
          </a:prstGeom>
        </p:spPr>
      </p:pic>
    </p:spTree>
    <p:extLst>
      <p:ext uri="{BB962C8B-B14F-4D97-AF65-F5344CB8AC3E}">
        <p14:creationId xmlns:p14="http://schemas.microsoft.com/office/powerpoint/2010/main" val="4111439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2313" y="614889"/>
            <a:ext cx="7712660" cy="507831"/>
          </a:xfrm>
          <a:prstGeom prst="rect">
            <a:avLst/>
          </a:prstGeom>
          <a:noFill/>
        </p:spPr>
        <p:txBody>
          <a:bodyPr wrap="square" rtlCol="0">
            <a:spAutoFit/>
          </a:bodyPr>
          <a:lstStyle/>
          <a:p>
            <a:pPr marL="0" indent="0">
              <a:buClr>
                <a:srgbClr val="B6000D"/>
              </a:buClr>
              <a:buFont typeface="Arial"/>
              <a:buNone/>
            </a:pPr>
            <a:r>
              <a:rPr lang="en-US" sz="2700" dirty="0" smtClean="0">
                <a:solidFill>
                  <a:srgbClr val="B6000D"/>
                </a:solidFill>
                <a:latin typeface="Verlag Book" pitchFamily="2" charset="0"/>
              </a:rPr>
              <a:t>COVID’s impact on official statistics</a:t>
            </a:r>
            <a:endParaRPr lang="en-US" sz="2700" dirty="0">
              <a:solidFill>
                <a:srgbClr val="B6000D"/>
              </a:solidFill>
              <a:latin typeface="Verlag Book" pitchFamily="2" charset="0"/>
            </a:endParaRPr>
          </a:p>
        </p:txBody>
      </p:sp>
      <p:sp>
        <p:nvSpPr>
          <p:cNvPr id="5" name="Slide Number Placeholder 4"/>
          <p:cNvSpPr>
            <a:spLocks noGrp="1"/>
          </p:cNvSpPr>
          <p:nvPr>
            <p:ph type="sldNum" sz="quarter" idx="4294967295"/>
          </p:nvPr>
        </p:nvSpPr>
        <p:spPr/>
        <p:txBody>
          <a:bodyPr/>
          <a:lstStyle/>
          <a:p>
            <a:fld id="{ADEF58E7-2DCD-4B74-B3DF-0E30355BE0DB}" type="slidenum">
              <a:rPr lang="en-US" smtClean="0"/>
              <a:t>4</a:t>
            </a:fld>
            <a:endParaRPr lang="en-US"/>
          </a:p>
        </p:txBody>
      </p:sp>
      <p:pic>
        <p:nvPicPr>
          <p:cNvPr id="8" name="Picture 7" descr="5 Ways Technology Can Boost your Productivity | Techno FAQ"/>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143" y="1936814"/>
            <a:ext cx="4613593" cy="2689761"/>
          </a:xfrm>
          <a:prstGeom prst="rect">
            <a:avLst/>
          </a:prstGeom>
        </p:spPr>
      </p:pic>
      <p:pic>
        <p:nvPicPr>
          <p:cNvPr id="7" name="Picture 6" descr="Coronavirus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363" y="1515291"/>
            <a:ext cx="1913082" cy="1766404"/>
          </a:xfrm>
          <a:prstGeom prst="rect">
            <a:avLst/>
          </a:prstGeom>
        </p:spPr>
      </p:pic>
    </p:spTree>
    <p:extLst>
      <p:ext uri="{BB962C8B-B14F-4D97-AF65-F5344CB8AC3E}">
        <p14:creationId xmlns:p14="http://schemas.microsoft.com/office/powerpoint/2010/main" val="348275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42E28A8-878C-8947-8469-A2E9B56427B8}"/>
              </a:ext>
            </a:extLst>
          </p:cNvPr>
          <p:cNvGraphicFramePr>
            <a:graphicFrameLocks/>
          </p:cNvGraphicFramePr>
          <p:nvPr>
            <p:extLst>
              <p:ext uri="{D42A27DB-BD31-4B8C-83A1-F6EECF244321}">
                <p14:modId xmlns:p14="http://schemas.microsoft.com/office/powerpoint/2010/main" val="1936894419"/>
              </p:ext>
            </p:extLst>
          </p:nvPr>
        </p:nvGraphicFramePr>
        <p:xfrm>
          <a:off x="353643" y="1105602"/>
          <a:ext cx="8230231" cy="371895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797254" y="-38052"/>
            <a:ext cx="6159500" cy="45719"/>
          </a:xfrm>
        </p:spPr>
        <p:txBody>
          <a:bodyPr>
            <a:noAutofit/>
          </a:bodyPr>
          <a:lstStyle/>
          <a:p>
            <a:pPr algn="l">
              <a:tabLst>
                <a:tab pos="5826125" algn="l"/>
              </a:tabLst>
            </a:pPr>
            <a:r>
              <a:rPr lang="en-US" sz="2400" dirty="0" smtClean="0">
                <a:solidFill>
                  <a:srgbClr val="B6000D"/>
                </a:solidFill>
                <a:latin typeface="Verlag Book" pitchFamily="2" charset="0"/>
                <a:ea typeface="+mn-ea"/>
                <a:cs typeface="+mn-cs"/>
              </a:rPr>
              <a:t> </a:t>
            </a:r>
            <a:endParaRPr lang="en-US" sz="2400" dirty="0">
              <a:solidFill>
                <a:srgbClr val="B6000D"/>
              </a:solidFill>
              <a:latin typeface="Verlag Book" pitchFamily="2" charset="0"/>
              <a:ea typeface="+mn-ea"/>
              <a:cs typeface="+mn-cs"/>
            </a:endParaRPr>
          </a:p>
        </p:txBody>
      </p:sp>
      <p:sp>
        <p:nvSpPr>
          <p:cNvPr id="5" name="Slide Number Placeholder 4"/>
          <p:cNvSpPr>
            <a:spLocks noGrp="1"/>
          </p:cNvSpPr>
          <p:nvPr>
            <p:ph type="sldNum" sz="quarter" idx="12"/>
          </p:nvPr>
        </p:nvSpPr>
        <p:spPr/>
        <p:txBody>
          <a:bodyPr/>
          <a:lstStyle/>
          <a:p>
            <a:fld id="{ADEF58E7-2DCD-4B74-B3DF-0E30355BE0DB}" type="slidenum">
              <a:rPr lang="en-US" smtClean="0"/>
              <a:t>5</a:t>
            </a:fld>
            <a:endParaRPr lang="en-US"/>
          </a:p>
        </p:txBody>
      </p:sp>
      <p:sp>
        <p:nvSpPr>
          <p:cNvPr id="7" name="TextBox 6"/>
          <p:cNvSpPr txBox="1"/>
          <p:nvPr/>
        </p:nvSpPr>
        <p:spPr>
          <a:xfrm>
            <a:off x="4963886" y="2760356"/>
            <a:ext cx="3409405" cy="646331"/>
          </a:xfrm>
          <a:prstGeom prst="rect">
            <a:avLst/>
          </a:prstGeom>
          <a:solidFill>
            <a:schemeClr val="bg1"/>
          </a:solidFill>
          <a:ln>
            <a:solidFill>
              <a:schemeClr val="tx1"/>
            </a:solidFill>
          </a:ln>
        </p:spPr>
        <p:txBody>
          <a:bodyPr wrap="square" rtlCol="0">
            <a:spAutoFit/>
          </a:bodyPr>
          <a:lstStyle/>
          <a:p>
            <a:pPr marL="234950" indent="-234950">
              <a:buAutoNum type="arabicPeriod"/>
            </a:pPr>
            <a:r>
              <a:rPr lang="en-US" sz="1200" b="1" dirty="0">
                <a:solidFill>
                  <a:schemeClr val="tx1">
                    <a:lumMod val="65000"/>
                    <a:lumOff val="35000"/>
                  </a:schemeClr>
                </a:solidFill>
              </a:rPr>
              <a:t>Abrupt, deep decline</a:t>
            </a:r>
          </a:p>
          <a:p>
            <a:pPr marL="234950" indent="-234950">
              <a:buAutoNum type="arabicPeriod"/>
            </a:pPr>
            <a:r>
              <a:rPr lang="en-US" sz="1200" b="1" dirty="0" smtClean="0">
                <a:solidFill>
                  <a:schemeClr val="tx1">
                    <a:lumMod val="65000"/>
                    <a:lumOff val="35000"/>
                  </a:schemeClr>
                </a:solidFill>
              </a:rPr>
              <a:t>Spread contained, </a:t>
            </a:r>
            <a:r>
              <a:rPr lang="en-US" sz="1200" b="1" dirty="0" smtClean="0">
                <a:solidFill>
                  <a:schemeClr val="tx1">
                    <a:lumMod val="65000"/>
                    <a:lumOff val="35000"/>
                  </a:schemeClr>
                </a:solidFill>
              </a:rPr>
              <a:t>initial steep </a:t>
            </a:r>
            <a:r>
              <a:rPr lang="en-US" sz="1200" b="1" dirty="0" smtClean="0">
                <a:solidFill>
                  <a:schemeClr val="tx1">
                    <a:lumMod val="65000"/>
                    <a:lumOff val="35000"/>
                  </a:schemeClr>
                </a:solidFill>
              </a:rPr>
              <a:t>recovery  </a:t>
            </a:r>
          </a:p>
          <a:p>
            <a:pPr marL="234950" indent="-234950">
              <a:buAutoNum type="arabicPeriod"/>
            </a:pPr>
            <a:r>
              <a:rPr lang="en-US" sz="1200" b="1" dirty="0" smtClean="0">
                <a:solidFill>
                  <a:schemeClr val="tx1">
                    <a:lumMod val="65000"/>
                    <a:lumOff val="35000"/>
                  </a:schemeClr>
                </a:solidFill>
              </a:rPr>
              <a:t>Inconsistent recovery thereafter </a:t>
            </a:r>
            <a:endParaRPr lang="en-US" sz="1200" b="1" dirty="0" smtClean="0">
              <a:solidFill>
                <a:schemeClr val="tx1">
                  <a:lumMod val="65000"/>
                  <a:lumOff val="35000"/>
                </a:schemeClr>
              </a:solidFill>
            </a:endParaRPr>
          </a:p>
        </p:txBody>
      </p:sp>
      <p:sp>
        <p:nvSpPr>
          <p:cNvPr id="10" name="Rectangle 9"/>
          <p:cNvSpPr/>
          <p:nvPr/>
        </p:nvSpPr>
        <p:spPr>
          <a:xfrm>
            <a:off x="292683" y="4824553"/>
            <a:ext cx="8722009" cy="461665"/>
          </a:xfrm>
          <a:prstGeom prst="rect">
            <a:avLst/>
          </a:prstGeom>
        </p:spPr>
        <p:txBody>
          <a:bodyPr wrap="square">
            <a:spAutoFit/>
          </a:bodyPr>
          <a:lstStyle/>
          <a:p>
            <a:r>
              <a:rPr lang="en-US" sz="1200" dirty="0">
                <a:latin typeface="Verlag Book"/>
              </a:rPr>
              <a:t>Source: Bureau of Labor </a:t>
            </a:r>
            <a:r>
              <a:rPr lang="en-US" sz="1200" dirty="0" smtClean="0">
                <a:latin typeface="Verlag Book"/>
              </a:rPr>
              <a:t>Statistics (Current </a:t>
            </a:r>
            <a:r>
              <a:rPr lang="en-US" sz="1200" dirty="0">
                <a:latin typeface="Verlag Book"/>
              </a:rPr>
              <a:t>Employment Statistics) and author’s calculations.  Seasonally adjusted. </a:t>
            </a:r>
          </a:p>
          <a:p>
            <a:endParaRPr lang="en-US" sz="1200" dirty="0">
              <a:latin typeface="Verlag Book"/>
            </a:endParaRPr>
          </a:p>
        </p:txBody>
      </p:sp>
      <p:sp>
        <p:nvSpPr>
          <p:cNvPr id="3" name="TextBox 2"/>
          <p:cNvSpPr txBox="1"/>
          <p:nvPr/>
        </p:nvSpPr>
        <p:spPr>
          <a:xfrm>
            <a:off x="495946" y="132929"/>
            <a:ext cx="5751896" cy="954107"/>
          </a:xfrm>
          <a:prstGeom prst="rect">
            <a:avLst/>
          </a:prstGeom>
          <a:noFill/>
        </p:spPr>
        <p:txBody>
          <a:bodyPr wrap="none" rtlCol="0">
            <a:spAutoFit/>
          </a:bodyPr>
          <a:lstStyle/>
          <a:p>
            <a:r>
              <a:rPr lang="en-US" sz="2800" dirty="0">
                <a:solidFill>
                  <a:srgbClr val="B6000D"/>
                </a:solidFill>
                <a:latin typeface="Verlag Book" pitchFamily="2" charset="0"/>
              </a:rPr>
              <a:t>COVID </a:t>
            </a:r>
            <a:r>
              <a:rPr lang="en-US" sz="2800" dirty="0" smtClean="0">
                <a:solidFill>
                  <a:srgbClr val="B6000D"/>
                </a:solidFill>
                <a:latin typeface="Verlag Book" pitchFamily="2" charset="0"/>
              </a:rPr>
              <a:t>has been extraordinary: </a:t>
            </a:r>
            <a:br>
              <a:rPr lang="en-US" sz="2800" dirty="0" smtClean="0">
                <a:solidFill>
                  <a:srgbClr val="B6000D"/>
                </a:solidFill>
                <a:latin typeface="Verlag Book" pitchFamily="2" charset="0"/>
              </a:rPr>
            </a:br>
            <a:r>
              <a:rPr lang="en-US" sz="2800" dirty="0" smtClean="0">
                <a:solidFill>
                  <a:srgbClr val="B6000D"/>
                </a:solidFill>
                <a:latin typeface="Verlag Book" pitchFamily="2" charset="0"/>
              </a:rPr>
              <a:t>job </a:t>
            </a:r>
            <a:r>
              <a:rPr lang="en-US" sz="2800" dirty="0">
                <a:solidFill>
                  <a:srgbClr val="B6000D"/>
                </a:solidFill>
                <a:latin typeface="Verlag Book" pitchFamily="2" charset="0"/>
              </a:rPr>
              <a:t>losses vs. post-WWII recessions</a:t>
            </a:r>
            <a:endParaRPr lang="en-US" sz="2800" dirty="0"/>
          </a:p>
        </p:txBody>
      </p:sp>
      <p:sp>
        <p:nvSpPr>
          <p:cNvPr id="9" name="TextBox 1"/>
          <p:cNvSpPr txBox="1"/>
          <p:nvPr/>
        </p:nvSpPr>
        <p:spPr>
          <a:xfrm>
            <a:off x="4331974" y="1512026"/>
            <a:ext cx="983555" cy="2507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chemeClr val="accent1">
                    <a:lumMod val="75000"/>
                  </a:schemeClr>
                </a:solidFill>
              </a:rPr>
              <a:t>1990</a:t>
            </a:r>
            <a:endParaRPr lang="en-US" sz="1100" b="1" dirty="0">
              <a:solidFill>
                <a:schemeClr val="accent1">
                  <a:lumMod val="75000"/>
                </a:schemeClr>
              </a:solidFill>
            </a:endParaRPr>
          </a:p>
        </p:txBody>
      </p:sp>
    </p:spTree>
    <p:extLst>
      <p:ext uri="{BB962C8B-B14F-4D97-AF65-F5344CB8AC3E}">
        <p14:creationId xmlns:p14="http://schemas.microsoft.com/office/powerpoint/2010/main" val="1728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97" y="390546"/>
            <a:ext cx="9350853" cy="885868"/>
          </a:xfrm>
        </p:spPr>
        <p:txBody>
          <a:bodyPr/>
          <a:lstStyle/>
          <a:p>
            <a:pPr algn="l"/>
            <a:r>
              <a:rPr lang="en-US" sz="2800" dirty="0" smtClean="0">
                <a:solidFill>
                  <a:srgbClr val="C00000"/>
                </a:solidFill>
              </a:rPr>
              <a:t>Data user experience</a:t>
            </a:r>
            <a:endParaRPr lang="en-US" sz="2800" dirty="0">
              <a:solidFill>
                <a:srgbClr val="C00000"/>
              </a:solidFill>
            </a:endParaRPr>
          </a:p>
        </p:txBody>
      </p:sp>
      <p:sp>
        <p:nvSpPr>
          <p:cNvPr id="3" name="Content Placeholder 2"/>
          <p:cNvSpPr>
            <a:spLocks noGrp="1"/>
          </p:cNvSpPr>
          <p:nvPr>
            <p:ph idx="1"/>
          </p:nvPr>
        </p:nvSpPr>
        <p:spPr>
          <a:xfrm>
            <a:off x="457200" y="1063229"/>
            <a:ext cx="8229600" cy="3704034"/>
          </a:xfrm>
        </p:spPr>
        <p:txBody>
          <a:bodyPr>
            <a:normAutofit lnSpcReduction="10000"/>
          </a:bodyPr>
          <a:lstStyle/>
          <a:p>
            <a:pPr marL="285750" indent="-285750">
              <a:lnSpc>
                <a:spcPct val="120000"/>
              </a:lnSpc>
              <a:buClr>
                <a:srgbClr val="B6000D"/>
              </a:buClr>
            </a:pPr>
            <a:r>
              <a:rPr lang="en-US" sz="1800" b="1" dirty="0" smtClean="0">
                <a:solidFill>
                  <a:schemeClr val="tx1">
                    <a:lumMod val="65000"/>
                    <a:lumOff val="35000"/>
                  </a:schemeClr>
                </a:solidFill>
                <a:latin typeface="Verlag Book" pitchFamily="2" charset="0"/>
              </a:rPr>
              <a:t>Which users</a:t>
            </a:r>
          </a:p>
          <a:p>
            <a:pPr marL="685800" lvl="1">
              <a:lnSpc>
                <a:spcPct val="120000"/>
              </a:lnSpc>
              <a:buClr>
                <a:srgbClr val="B6000D"/>
              </a:buClr>
            </a:pPr>
            <a:r>
              <a:rPr lang="en-US" sz="1400" b="1" dirty="0" smtClean="0">
                <a:solidFill>
                  <a:schemeClr val="tx1">
                    <a:lumMod val="65000"/>
                    <a:lumOff val="35000"/>
                  </a:schemeClr>
                </a:solidFill>
                <a:latin typeface="Verlag Book" pitchFamily="2" charset="0"/>
              </a:rPr>
              <a:t>Congress, Executive Branch, Federal Reserve, state and local government</a:t>
            </a:r>
          </a:p>
          <a:p>
            <a:pPr marL="685800" lvl="1">
              <a:lnSpc>
                <a:spcPct val="120000"/>
              </a:lnSpc>
              <a:buClr>
                <a:srgbClr val="B6000D"/>
              </a:buClr>
            </a:pPr>
            <a:r>
              <a:rPr lang="en-US" sz="1400" b="1" dirty="0" smtClean="0">
                <a:solidFill>
                  <a:schemeClr val="tx1">
                    <a:lumMod val="65000"/>
                    <a:lumOff val="35000"/>
                  </a:schemeClr>
                </a:solidFill>
                <a:latin typeface="Verlag Book" pitchFamily="2" charset="0"/>
              </a:rPr>
              <a:t>Financial markets</a:t>
            </a:r>
          </a:p>
          <a:p>
            <a:pPr marL="685800" lvl="1">
              <a:lnSpc>
                <a:spcPct val="120000"/>
              </a:lnSpc>
              <a:buClr>
                <a:srgbClr val="B6000D"/>
              </a:buClr>
            </a:pPr>
            <a:r>
              <a:rPr lang="en-US" sz="1400" b="1" dirty="0" smtClean="0">
                <a:solidFill>
                  <a:schemeClr val="tx1">
                    <a:lumMod val="65000"/>
                    <a:lumOff val="35000"/>
                  </a:schemeClr>
                </a:solidFill>
                <a:latin typeface="Verlag Book" pitchFamily="2" charset="0"/>
              </a:rPr>
              <a:t>Businesses</a:t>
            </a:r>
          </a:p>
          <a:p>
            <a:pPr marL="685800" lvl="1">
              <a:lnSpc>
                <a:spcPct val="120000"/>
              </a:lnSpc>
              <a:buClr>
                <a:srgbClr val="B6000D"/>
              </a:buClr>
            </a:pPr>
            <a:r>
              <a:rPr lang="en-US" sz="1400" b="1" dirty="0" smtClean="0">
                <a:solidFill>
                  <a:schemeClr val="tx1">
                    <a:lumMod val="65000"/>
                    <a:lumOff val="35000"/>
                  </a:schemeClr>
                </a:solidFill>
                <a:latin typeface="Verlag Book" pitchFamily="2" charset="0"/>
              </a:rPr>
              <a:t>Households</a:t>
            </a:r>
            <a:endParaRPr lang="en-US" sz="1400" b="1" dirty="0" smtClean="0">
              <a:solidFill>
                <a:schemeClr val="tx1">
                  <a:lumMod val="65000"/>
                  <a:lumOff val="35000"/>
                </a:schemeClr>
              </a:solidFill>
              <a:latin typeface="Verlag Book" pitchFamily="2" charset="0"/>
            </a:endParaRPr>
          </a:p>
          <a:p>
            <a:pPr marL="685800" lvl="1">
              <a:lnSpc>
                <a:spcPct val="120000"/>
              </a:lnSpc>
              <a:buClr>
                <a:srgbClr val="B6000D"/>
              </a:buClr>
            </a:pPr>
            <a:r>
              <a:rPr lang="en-US" sz="1400" b="1" dirty="0" smtClean="0">
                <a:solidFill>
                  <a:schemeClr val="tx1">
                    <a:lumMod val="65000"/>
                    <a:lumOff val="35000"/>
                  </a:schemeClr>
                </a:solidFill>
                <a:latin typeface="Verlag Book" pitchFamily="2" charset="0"/>
              </a:rPr>
              <a:t>Nonprofits, etc…</a:t>
            </a:r>
            <a:endParaRPr lang="en-US" sz="1400" b="1" dirty="0">
              <a:solidFill>
                <a:schemeClr val="tx1">
                  <a:lumMod val="65000"/>
                  <a:lumOff val="35000"/>
                </a:schemeClr>
              </a:solidFill>
              <a:latin typeface="Verlag Book" pitchFamily="2" charset="0"/>
            </a:endParaRPr>
          </a:p>
          <a:p>
            <a:pPr marL="285750" indent="-285750">
              <a:lnSpc>
                <a:spcPct val="120000"/>
              </a:lnSpc>
              <a:buClr>
                <a:srgbClr val="B6000D"/>
              </a:buClr>
            </a:pPr>
            <a:r>
              <a:rPr lang="en-US" sz="1800" b="1" dirty="0" smtClean="0">
                <a:solidFill>
                  <a:schemeClr val="tx1">
                    <a:lumMod val="65000"/>
                    <a:lumOff val="35000"/>
                  </a:schemeClr>
                </a:solidFill>
                <a:latin typeface="Verlag Book" pitchFamily="2" charset="0"/>
              </a:rPr>
              <a:t>Uses</a:t>
            </a:r>
            <a:r>
              <a:rPr lang="en-US" sz="1800" b="1" dirty="0" smtClean="0">
                <a:solidFill>
                  <a:schemeClr val="tx1">
                    <a:lumMod val="65000"/>
                    <a:lumOff val="35000"/>
                  </a:schemeClr>
                </a:solidFill>
                <a:latin typeface="Verlag Book" pitchFamily="2" charset="0"/>
              </a:rPr>
              <a:t> </a:t>
            </a:r>
          </a:p>
          <a:p>
            <a:pPr marL="685800" lvl="1">
              <a:lnSpc>
                <a:spcPct val="120000"/>
              </a:lnSpc>
              <a:buClr>
                <a:srgbClr val="B6000D"/>
              </a:buClr>
            </a:pPr>
            <a:r>
              <a:rPr lang="en-US" sz="1400" b="1" dirty="0">
                <a:solidFill>
                  <a:schemeClr val="tx1">
                    <a:lumMod val="65000"/>
                    <a:lumOff val="35000"/>
                  </a:schemeClr>
                </a:solidFill>
                <a:latin typeface="Verlag Book" pitchFamily="2" charset="0"/>
              </a:rPr>
              <a:t>Design and administer policy to fight virus </a:t>
            </a:r>
            <a:r>
              <a:rPr lang="en-US" sz="1400" b="1" dirty="0" smtClean="0">
                <a:solidFill>
                  <a:schemeClr val="tx1">
                    <a:lumMod val="65000"/>
                    <a:lumOff val="35000"/>
                  </a:schemeClr>
                </a:solidFill>
                <a:latin typeface="Verlag Book" pitchFamily="2" charset="0"/>
              </a:rPr>
              <a:t/>
            </a:r>
            <a:br>
              <a:rPr lang="en-US" sz="1400" b="1" dirty="0" smtClean="0">
                <a:solidFill>
                  <a:schemeClr val="tx1">
                    <a:lumMod val="65000"/>
                    <a:lumOff val="35000"/>
                  </a:schemeClr>
                </a:solidFill>
                <a:latin typeface="Verlag Book" pitchFamily="2" charset="0"/>
              </a:rPr>
            </a:br>
            <a:r>
              <a:rPr lang="en-US" sz="1400" b="1" dirty="0" smtClean="0">
                <a:solidFill>
                  <a:schemeClr val="tx1">
                    <a:lumMod val="65000"/>
                    <a:lumOff val="35000"/>
                  </a:schemeClr>
                </a:solidFill>
                <a:latin typeface="Verlag Book" pitchFamily="2" charset="0"/>
              </a:rPr>
              <a:t>and </a:t>
            </a:r>
            <a:r>
              <a:rPr lang="en-US" sz="1400" b="1" dirty="0">
                <a:solidFill>
                  <a:schemeClr val="tx1">
                    <a:lumMod val="65000"/>
                    <a:lumOff val="35000"/>
                  </a:schemeClr>
                </a:solidFill>
                <a:latin typeface="Verlag Book" pitchFamily="2" charset="0"/>
              </a:rPr>
              <a:t>provide economic relief</a:t>
            </a:r>
          </a:p>
          <a:p>
            <a:pPr marL="685800" lvl="1">
              <a:lnSpc>
                <a:spcPct val="120000"/>
              </a:lnSpc>
              <a:buClr>
                <a:srgbClr val="B6000D"/>
              </a:buClr>
            </a:pPr>
            <a:r>
              <a:rPr lang="en-US" sz="1400" b="1" dirty="0" smtClean="0">
                <a:solidFill>
                  <a:schemeClr val="tx1">
                    <a:lumMod val="65000"/>
                    <a:lumOff val="35000"/>
                  </a:schemeClr>
                </a:solidFill>
                <a:latin typeface="Verlag Book" pitchFamily="2" charset="0"/>
              </a:rPr>
              <a:t>Assess policy effectiveness</a:t>
            </a:r>
          </a:p>
          <a:p>
            <a:pPr marL="685800" lvl="1">
              <a:lnSpc>
                <a:spcPct val="120000"/>
              </a:lnSpc>
              <a:buClr>
                <a:srgbClr val="B6000D"/>
              </a:buClr>
            </a:pPr>
            <a:r>
              <a:rPr lang="en-US" sz="1400" b="1" dirty="0" smtClean="0">
                <a:solidFill>
                  <a:schemeClr val="tx1">
                    <a:lumMod val="65000"/>
                    <a:lumOff val="35000"/>
                  </a:schemeClr>
                </a:solidFill>
                <a:latin typeface="Verlag Book" pitchFamily="2" charset="0"/>
              </a:rPr>
              <a:t>Understand long-term consequences</a:t>
            </a:r>
          </a:p>
          <a:p>
            <a:pPr marL="685800" lvl="1">
              <a:lnSpc>
                <a:spcPct val="120000"/>
              </a:lnSpc>
              <a:buClr>
                <a:srgbClr val="B6000D"/>
              </a:buClr>
            </a:pPr>
            <a:r>
              <a:rPr lang="en-US" sz="1400" b="1" dirty="0" smtClean="0">
                <a:solidFill>
                  <a:schemeClr val="tx1">
                    <a:lumMod val="65000"/>
                    <a:lumOff val="35000"/>
                  </a:schemeClr>
                </a:solidFill>
                <a:latin typeface="Verlag Book" pitchFamily="2" charset="0"/>
              </a:rPr>
              <a:t>Inform investment </a:t>
            </a:r>
            <a:r>
              <a:rPr lang="en-US" sz="1400" b="1" dirty="0" smtClean="0">
                <a:solidFill>
                  <a:schemeClr val="tx1">
                    <a:lumMod val="65000"/>
                    <a:lumOff val="35000"/>
                  </a:schemeClr>
                </a:solidFill>
                <a:latin typeface="Verlag Book" pitchFamily="2" charset="0"/>
              </a:rPr>
              <a:t> </a:t>
            </a:r>
            <a:endParaRPr lang="en-US" sz="1400" b="1" dirty="0">
              <a:solidFill>
                <a:schemeClr val="tx1">
                  <a:lumMod val="65000"/>
                  <a:lumOff val="35000"/>
                </a:schemeClr>
              </a:solidFill>
              <a:latin typeface="Verlag Book" pitchFamily="2" charset="0"/>
            </a:endParaRPr>
          </a:p>
        </p:txBody>
      </p:sp>
      <p:sp>
        <p:nvSpPr>
          <p:cNvPr id="4" name="Slide Number Placeholder 3"/>
          <p:cNvSpPr>
            <a:spLocks noGrp="1"/>
          </p:cNvSpPr>
          <p:nvPr>
            <p:ph type="sldNum" sz="quarter" idx="12"/>
          </p:nvPr>
        </p:nvSpPr>
        <p:spPr/>
        <p:txBody>
          <a:bodyPr/>
          <a:lstStyle/>
          <a:p>
            <a:fld id="{ADEF58E7-2DCD-4B74-B3DF-0E30355BE0DB}" type="slidenum">
              <a:rPr lang="en-US" smtClean="0"/>
              <a:t>6</a:t>
            </a:fld>
            <a:endParaRPr lang="en-US"/>
          </a:p>
        </p:txBody>
      </p:sp>
      <p:pic>
        <p:nvPicPr>
          <p:cNvPr id="7" name="Picture 6" descr="blind leading the blind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923" y="2207623"/>
            <a:ext cx="3947653" cy="2362523"/>
          </a:xfrm>
          <a:prstGeom prst="rect">
            <a:avLst/>
          </a:prstGeom>
        </p:spPr>
      </p:pic>
    </p:spTree>
    <p:extLst>
      <p:ext uri="{BB962C8B-B14F-4D97-AF65-F5344CB8AC3E}">
        <p14:creationId xmlns:p14="http://schemas.microsoft.com/office/powerpoint/2010/main" val="461506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97" y="390546"/>
            <a:ext cx="9350853" cy="885868"/>
          </a:xfrm>
        </p:spPr>
        <p:txBody>
          <a:bodyPr/>
          <a:lstStyle/>
          <a:p>
            <a:pPr algn="l"/>
            <a:r>
              <a:rPr lang="en-US" sz="2800" dirty="0" smtClean="0">
                <a:solidFill>
                  <a:srgbClr val="C00000"/>
                </a:solidFill>
              </a:rPr>
              <a:t>Data</a:t>
            </a:r>
            <a:r>
              <a:rPr lang="en-US" sz="2800" dirty="0" smtClean="0">
                <a:solidFill>
                  <a:srgbClr val="C00000"/>
                </a:solidFill>
              </a:rPr>
              <a:t> users </a:t>
            </a:r>
            <a:r>
              <a:rPr lang="en-US" sz="2800" dirty="0" smtClean="0">
                <a:solidFill>
                  <a:srgbClr val="C00000"/>
                </a:solidFill>
              </a:rPr>
              <a:t>wanted more  </a:t>
            </a:r>
            <a:endParaRPr lang="en-US" sz="2800" dirty="0">
              <a:solidFill>
                <a:srgbClr val="C00000"/>
              </a:solidFill>
            </a:endParaRPr>
          </a:p>
        </p:txBody>
      </p:sp>
      <p:sp>
        <p:nvSpPr>
          <p:cNvPr id="3" name="Content Placeholder 2"/>
          <p:cNvSpPr>
            <a:spLocks noGrp="1"/>
          </p:cNvSpPr>
          <p:nvPr>
            <p:ph idx="1"/>
          </p:nvPr>
        </p:nvSpPr>
        <p:spPr>
          <a:xfrm>
            <a:off x="457200" y="931282"/>
            <a:ext cx="8229600" cy="3892052"/>
          </a:xfrm>
        </p:spPr>
        <p:txBody>
          <a:bodyPr>
            <a:normAutofit/>
          </a:bodyPr>
          <a:lstStyle/>
          <a:p>
            <a:pPr>
              <a:lnSpc>
                <a:spcPct val="120000"/>
              </a:lnSpc>
              <a:buClr>
                <a:srgbClr val="B6000D"/>
              </a:buClr>
            </a:pPr>
            <a:r>
              <a:rPr lang="en-US" sz="1800" b="1" dirty="0">
                <a:solidFill>
                  <a:schemeClr val="tx1">
                    <a:lumMod val="65000"/>
                    <a:lumOff val="35000"/>
                  </a:schemeClr>
                </a:solidFill>
                <a:latin typeface="Verlag Book" pitchFamily="2" charset="0"/>
              </a:rPr>
              <a:t>Granularity </a:t>
            </a:r>
            <a:r>
              <a:rPr lang="en-US" sz="1800" b="1" dirty="0" smtClean="0">
                <a:solidFill>
                  <a:schemeClr val="tx1">
                    <a:lumMod val="65000"/>
                    <a:lumOff val="35000"/>
                  </a:schemeClr>
                </a:solidFill>
                <a:latin typeface="Verlag Book" pitchFamily="2" charset="0"/>
              </a:rPr>
              <a:t>(demographic, geographic, occupation, industry…)</a:t>
            </a:r>
            <a:endParaRPr lang="en-US" sz="1800" b="1" dirty="0">
              <a:solidFill>
                <a:schemeClr val="tx1">
                  <a:lumMod val="65000"/>
                  <a:lumOff val="35000"/>
                </a:schemeClr>
              </a:solidFill>
              <a:latin typeface="Verlag Book" pitchFamily="2" charset="0"/>
            </a:endParaRPr>
          </a:p>
          <a:p>
            <a:pPr>
              <a:lnSpc>
                <a:spcPct val="120000"/>
              </a:lnSpc>
              <a:buClr>
                <a:srgbClr val="B6000D"/>
              </a:buClr>
            </a:pPr>
            <a:r>
              <a:rPr lang="en-US" sz="1800" b="1" dirty="0">
                <a:solidFill>
                  <a:schemeClr val="tx1">
                    <a:lumMod val="65000"/>
                    <a:lumOff val="35000"/>
                  </a:schemeClr>
                </a:solidFill>
                <a:latin typeface="Verlag Book" pitchFamily="2" charset="0"/>
              </a:rPr>
              <a:t>Timeliness and frequency</a:t>
            </a:r>
          </a:p>
          <a:p>
            <a:pPr>
              <a:lnSpc>
                <a:spcPct val="120000"/>
              </a:lnSpc>
              <a:buClr>
                <a:srgbClr val="B6000D"/>
              </a:buClr>
            </a:pPr>
            <a:r>
              <a:rPr lang="en-US" sz="1800" b="1" dirty="0">
                <a:solidFill>
                  <a:schemeClr val="tx1">
                    <a:lumMod val="65000"/>
                    <a:lumOff val="35000"/>
                  </a:schemeClr>
                </a:solidFill>
                <a:latin typeface="Verlag Book" pitchFamily="2" charset="0"/>
              </a:rPr>
              <a:t>Agility to ask new questions</a:t>
            </a:r>
          </a:p>
          <a:p>
            <a:pPr>
              <a:lnSpc>
                <a:spcPct val="120000"/>
              </a:lnSpc>
              <a:buClr>
                <a:srgbClr val="B6000D"/>
              </a:buClr>
            </a:pPr>
            <a:r>
              <a:rPr lang="en-US" sz="1800" b="1" dirty="0" smtClean="0">
                <a:solidFill>
                  <a:schemeClr val="tx1">
                    <a:lumMod val="65000"/>
                    <a:lumOff val="35000"/>
                  </a:schemeClr>
                </a:solidFill>
                <a:latin typeface="Verlag Book" pitchFamily="2" charset="0"/>
              </a:rPr>
              <a:t>Consistency </a:t>
            </a:r>
            <a:r>
              <a:rPr lang="en-US" sz="1800" b="1" dirty="0">
                <a:solidFill>
                  <a:schemeClr val="tx1">
                    <a:lumMod val="65000"/>
                    <a:lumOff val="35000"/>
                  </a:schemeClr>
                </a:solidFill>
                <a:latin typeface="Verlag Book" pitchFamily="2" charset="0"/>
              </a:rPr>
              <a:t>across products for </a:t>
            </a:r>
            <a:r>
              <a:rPr lang="en-US" sz="1800" b="1" dirty="0" smtClean="0">
                <a:solidFill>
                  <a:schemeClr val="tx1">
                    <a:lumMod val="65000"/>
                    <a:lumOff val="35000"/>
                  </a:schemeClr>
                </a:solidFill>
                <a:latin typeface="Verlag Book" pitchFamily="2" charset="0"/>
              </a:rPr>
              <a:t>linking &amp; </a:t>
            </a:r>
            <a:r>
              <a:rPr lang="en-US" sz="1800" b="1" dirty="0">
                <a:solidFill>
                  <a:schemeClr val="tx1">
                    <a:lumMod val="65000"/>
                    <a:lumOff val="35000"/>
                  </a:schemeClr>
                </a:solidFill>
                <a:latin typeface="Verlag Book" pitchFamily="2" charset="0"/>
              </a:rPr>
              <a:t>combining data series</a:t>
            </a:r>
          </a:p>
          <a:p>
            <a:pPr>
              <a:lnSpc>
                <a:spcPct val="120000"/>
              </a:lnSpc>
              <a:buClr>
                <a:srgbClr val="B6000D"/>
              </a:buClr>
            </a:pPr>
            <a:r>
              <a:rPr lang="en-US" sz="1800" b="1" dirty="0" smtClean="0">
                <a:solidFill>
                  <a:schemeClr val="tx1">
                    <a:lumMod val="65000"/>
                    <a:lumOff val="35000"/>
                  </a:schemeClr>
                </a:solidFill>
                <a:latin typeface="Verlag Book" pitchFamily="2" charset="0"/>
              </a:rPr>
              <a:t>Assured </a:t>
            </a:r>
            <a:r>
              <a:rPr lang="en-US" sz="1800" b="1" dirty="0">
                <a:solidFill>
                  <a:schemeClr val="tx1">
                    <a:lumMod val="65000"/>
                    <a:lumOff val="35000"/>
                  </a:schemeClr>
                </a:solidFill>
                <a:latin typeface="Verlag Book" pitchFamily="2" charset="0"/>
              </a:rPr>
              <a:t>independence from political influence</a:t>
            </a:r>
          </a:p>
          <a:p>
            <a:pPr>
              <a:lnSpc>
                <a:spcPct val="120000"/>
              </a:lnSpc>
              <a:buClr>
                <a:srgbClr val="B6000D"/>
              </a:buClr>
            </a:pPr>
            <a:r>
              <a:rPr lang="en-US" sz="1800" b="1" dirty="0" smtClean="0">
                <a:solidFill>
                  <a:schemeClr val="tx1">
                    <a:lumMod val="65000"/>
                    <a:lumOff val="35000"/>
                  </a:schemeClr>
                </a:solidFill>
                <a:latin typeface="Verlag Book" pitchFamily="2" charset="0"/>
              </a:rPr>
              <a:t>Privacy protection</a:t>
            </a:r>
            <a:br>
              <a:rPr lang="en-US" sz="1800" b="1" dirty="0" smtClean="0">
                <a:solidFill>
                  <a:schemeClr val="tx1">
                    <a:lumMod val="65000"/>
                    <a:lumOff val="35000"/>
                  </a:schemeClr>
                </a:solidFill>
                <a:latin typeface="Verlag Book" pitchFamily="2" charset="0"/>
              </a:rPr>
            </a:br>
            <a:endParaRPr lang="en-US" sz="1800" b="1" dirty="0">
              <a:solidFill>
                <a:schemeClr val="tx1">
                  <a:lumMod val="65000"/>
                  <a:lumOff val="35000"/>
                </a:schemeClr>
              </a:solidFill>
              <a:latin typeface="Verlag Book" pitchFamily="2" charset="0"/>
            </a:endParaRPr>
          </a:p>
          <a:p>
            <a:pPr>
              <a:lnSpc>
                <a:spcPct val="120000"/>
              </a:lnSpc>
              <a:buClr>
                <a:srgbClr val="B6000D"/>
              </a:buClr>
              <a:buFont typeface="Wingdings" panose="05000000000000000000" pitchFamily="2" charset="2"/>
              <a:buChar char="Ø"/>
            </a:pPr>
            <a:r>
              <a:rPr lang="en-US" sz="1800" b="1" dirty="0" smtClean="0">
                <a:solidFill>
                  <a:schemeClr val="tx1">
                    <a:lumMod val="65000"/>
                    <a:lumOff val="35000"/>
                  </a:schemeClr>
                </a:solidFill>
                <a:latin typeface="Verlag Book" pitchFamily="2" charset="0"/>
              </a:rPr>
              <a:t>To </a:t>
            </a:r>
            <a:r>
              <a:rPr lang="en-US" sz="1800" b="1" dirty="0">
                <a:solidFill>
                  <a:schemeClr val="tx1">
                    <a:lumMod val="65000"/>
                    <a:lumOff val="35000"/>
                  </a:schemeClr>
                </a:solidFill>
                <a:latin typeface="Verlag Book" pitchFamily="2" charset="0"/>
              </a:rPr>
              <a:t>better inform decisions </a:t>
            </a:r>
            <a:r>
              <a:rPr lang="en-US" sz="1800" b="1" dirty="0" smtClean="0">
                <a:solidFill>
                  <a:schemeClr val="tx1">
                    <a:lumMod val="65000"/>
                    <a:lumOff val="35000"/>
                  </a:schemeClr>
                </a:solidFill>
                <a:latin typeface="Verlag Book" pitchFamily="2" charset="0"/>
              </a:rPr>
              <a:t/>
            </a:r>
            <a:br>
              <a:rPr lang="en-US" sz="1800" b="1" dirty="0" smtClean="0">
                <a:solidFill>
                  <a:schemeClr val="tx1">
                    <a:lumMod val="65000"/>
                    <a:lumOff val="35000"/>
                  </a:schemeClr>
                </a:solidFill>
                <a:latin typeface="Verlag Book" pitchFamily="2" charset="0"/>
              </a:rPr>
            </a:br>
            <a:r>
              <a:rPr lang="en-US" sz="1800" b="1" dirty="0" smtClean="0">
                <a:solidFill>
                  <a:schemeClr val="tx1">
                    <a:lumMod val="65000"/>
                    <a:lumOff val="35000"/>
                  </a:schemeClr>
                </a:solidFill>
                <a:latin typeface="Verlag Book" pitchFamily="2" charset="0"/>
              </a:rPr>
              <a:t>and </a:t>
            </a:r>
            <a:r>
              <a:rPr lang="en-US" sz="1800" b="1" dirty="0">
                <a:solidFill>
                  <a:schemeClr val="tx1">
                    <a:lumMod val="65000"/>
                    <a:lumOff val="35000"/>
                  </a:schemeClr>
                </a:solidFill>
                <a:latin typeface="Verlag Book" pitchFamily="2" charset="0"/>
              </a:rPr>
              <a:t>target </a:t>
            </a:r>
            <a:r>
              <a:rPr lang="en-US" sz="1800" b="1" dirty="0" smtClean="0">
                <a:solidFill>
                  <a:schemeClr val="tx1">
                    <a:lumMod val="65000"/>
                    <a:lumOff val="35000"/>
                  </a:schemeClr>
                </a:solidFill>
                <a:latin typeface="Verlag Book" pitchFamily="2" charset="0"/>
              </a:rPr>
              <a:t>policy</a:t>
            </a:r>
            <a:endParaRPr lang="en-US" sz="1800" b="1" dirty="0">
              <a:solidFill>
                <a:schemeClr val="tx1">
                  <a:lumMod val="65000"/>
                  <a:lumOff val="35000"/>
                </a:schemeClr>
              </a:solidFill>
              <a:latin typeface="Verlag Book" pitchFamily="2" charset="0"/>
            </a:endParaRPr>
          </a:p>
        </p:txBody>
      </p:sp>
      <p:sp>
        <p:nvSpPr>
          <p:cNvPr id="4" name="Slide Number Placeholder 3"/>
          <p:cNvSpPr>
            <a:spLocks noGrp="1"/>
          </p:cNvSpPr>
          <p:nvPr>
            <p:ph type="sldNum" sz="quarter" idx="12"/>
          </p:nvPr>
        </p:nvSpPr>
        <p:spPr/>
        <p:txBody>
          <a:bodyPr/>
          <a:lstStyle/>
          <a:p>
            <a:fld id="{ADEF58E7-2DCD-4B74-B3DF-0E30355BE0DB}" type="slidenum">
              <a:rPr lang="en-US" smtClean="0"/>
              <a:t>7</a:t>
            </a:fld>
            <a:endParaRPr lang="en-US"/>
          </a:p>
        </p:txBody>
      </p:sp>
      <p:pic>
        <p:nvPicPr>
          <p:cNvPr id="5" name="Picture 4" descr="All Your Blogs Are Belong to Us: Double Nick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581" y="2877308"/>
            <a:ext cx="3827419" cy="2266192"/>
          </a:xfrm>
          <a:prstGeom prst="rect">
            <a:avLst/>
          </a:prstGeom>
        </p:spPr>
      </p:pic>
    </p:spTree>
    <p:extLst>
      <p:ext uri="{BB962C8B-B14F-4D97-AF65-F5344CB8AC3E}">
        <p14:creationId xmlns:p14="http://schemas.microsoft.com/office/powerpoint/2010/main" val="428562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97" y="390546"/>
            <a:ext cx="9350853" cy="885868"/>
          </a:xfrm>
        </p:spPr>
        <p:txBody>
          <a:bodyPr/>
          <a:lstStyle/>
          <a:p>
            <a:pPr algn="l"/>
            <a:r>
              <a:rPr lang="en-US" sz="2800" dirty="0" smtClean="0">
                <a:solidFill>
                  <a:srgbClr val="C00000"/>
                </a:solidFill>
              </a:rPr>
              <a:t>Dat</a:t>
            </a:r>
            <a:r>
              <a:rPr lang="en-US" sz="2800" dirty="0" smtClean="0">
                <a:solidFill>
                  <a:srgbClr val="C00000"/>
                </a:solidFill>
              </a:rPr>
              <a:t>a user responses</a:t>
            </a:r>
            <a:endParaRPr lang="en-US" sz="2800" dirty="0">
              <a:solidFill>
                <a:srgbClr val="C00000"/>
              </a:solidFill>
            </a:endParaRPr>
          </a:p>
        </p:txBody>
      </p:sp>
      <p:sp>
        <p:nvSpPr>
          <p:cNvPr id="3" name="Content Placeholder 2"/>
          <p:cNvSpPr>
            <a:spLocks noGrp="1"/>
          </p:cNvSpPr>
          <p:nvPr>
            <p:ph idx="1"/>
          </p:nvPr>
        </p:nvSpPr>
        <p:spPr>
          <a:xfrm>
            <a:off x="457200" y="1225322"/>
            <a:ext cx="8229600" cy="3892052"/>
          </a:xfrm>
        </p:spPr>
        <p:txBody>
          <a:bodyPr>
            <a:normAutofit/>
          </a:bodyPr>
          <a:lstStyle/>
          <a:p>
            <a:pPr>
              <a:lnSpc>
                <a:spcPct val="120000"/>
              </a:lnSpc>
              <a:buClr>
                <a:srgbClr val="B6000D"/>
              </a:buClr>
            </a:pPr>
            <a:r>
              <a:rPr lang="en-US" sz="1800" b="1" dirty="0">
                <a:solidFill>
                  <a:schemeClr val="tx1">
                    <a:lumMod val="65000"/>
                    <a:lumOff val="35000"/>
                  </a:schemeClr>
                </a:solidFill>
                <a:latin typeface="Verlag Book" pitchFamily="2" charset="0"/>
              </a:rPr>
              <a:t>Creative analysis of official stats</a:t>
            </a:r>
          </a:p>
          <a:p>
            <a:pPr lvl="1">
              <a:lnSpc>
                <a:spcPct val="120000"/>
              </a:lnSpc>
              <a:buClr>
                <a:srgbClr val="B6000D"/>
              </a:buClr>
            </a:pPr>
            <a:r>
              <a:rPr lang="en-US" sz="1400" b="1" dirty="0">
                <a:solidFill>
                  <a:schemeClr val="tx1">
                    <a:lumMod val="65000"/>
                    <a:lumOff val="35000"/>
                  </a:schemeClr>
                </a:solidFill>
                <a:latin typeface="Verlag Book" pitchFamily="2" charset="0"/>
              </a:rPr>
              <a:t>Linking, merging, modelling, mining neglected </a:t>
            </a:r>
            <a:r>
              <a:rPr lang="en-US" sz="1400" b="1" dirty="0" smtClean="0">
                <a:solidFill>
                  <a:schemeClr val="tx1">
                    <a:lumMod val="65000"/>
                    <a:lumOff val="35000"/>
                  </a:schemeClr>
                </a:solidFill>
                <a:latin typeface="Verlag Book" pitchFamily="2" charset="0"/>
              </a:rPr>
              <a:t>series…  </a:t>
            </a:r>
          </a:p>
          <a:p>
            <a:pPr lvl="1">
              <a:lnSpc>
                <a:spcPct val="120000"/>
              </a:lnSpc>
              <a:buClr>
                <a:srgbClr val="B6000D"/>
              </a:buClr>
            </a:pPr>
            <a:r>
              <a:rPr lang="en-US" sz="1400" b="1" dirty="0" smtClean="0">
                <a:solidFill>
                  <a:schemeClr val="tx1">
                    <a:lumMod val="65000"/>
                    <a:lumOff val="35000"/>
                  </a:schemeClr>
                </a:solidFill>
                <a:latin typeface="Verlag Book" pitchFamily="2" charset="0"/>
              </a:rPr>
              <a:t>Journalists and policymakers, especially….</a:t>
            </a:r>
            <a:endParaRPr lang="en-US" sz="1400" b="1" dirty="0">
              <a:solidFill>
                <a:schemeClr val="tx1">
                  <a:lumMod val="65000"/>
                  <a:lumOff val="35000"/>
                </a:schemeClr>
              </a:solidFill>
              <a:latin typeface="Verlag Book" pitchFamily="2" charset="0"/>
            </a:endParaRPr>
          </a:p>
          <a:p>
            <a:pPr>
              <a:lnSpc>
                <a:spcPct val="120000"/>
              </a:lnSpc>
              <a:buClr>
                <a:srgbClr val="B6000D"/>
              </a:buClr>
            </a:pPr>
            <a:r>
              <a:rPr lang="en-US" sz="1800" b="1" dirty="0" smtClean="0">
                <a:solidFill>
                  <a:schemeClr val="tx1">
                    <a:lumMod val="65000"/>
                    <a:lumOff val="35000"/>
                  </a:schemeClr>
                </a:solidFill>
                <a:latin typeface="Verlag Book" pitchFamily="2" charset="0"/>
              </a:rPr>
              <a:t>New private sector data products</a:t>
            </a:r>
          </a:p>
          <a:p>
            <a:pPr lvl="1">
              <a:lnSpc>
                <a:spcPct val="120000"/>
              </a:lnSpc>
              <a:buClr>
                <a:srgbClr val="B6000D"/>
              </a:buClr>
            </a:pPr>
            <a:r>
              <a:rPr lang="en-US" sz="1400" b="1" dirty="0" smtClean="0">
                <a:solidFill>
                  <a:schemeClr val="tx1">
                    <a:lumMod val="65000"/>
                    <a:lumOff val="35000"/>
                  </a:schemeClr>
                </a:solidFill>
                <a:latin typeface="Verlag Book" pitchFamily="2" charset="0"/>
              </a:rPr>
              <a:t>JPM Chase, ADP, Indeed, …</a:t>
            </a:r>
            <a:endParaRPr lang="en-US" sz="1400" b="1" dirty="0">
              <a:solidFill>
                <a:schemeClr val="tx1">
                  <a:lumMod val="65000"/>
                  <a:lumOff val="35000"/>
                </a:schemeClr>
              </a:solidFill>
              <a:latin typeface="Verlag Book" pitchFamily="2" charset="0"/>
            </a:endParaRPr>
          </a:p>
          <a:p>
            <a:pPr>
              <a:lnSpc>
                <a:spcPct val="120000"/>
              </a:lnSpc>
              <a:buClr>
                <a:srgbClr val="B6000D"/>
              </a:buClr>
            </a:pPr>
            <a:r>
              <a:rPr lang="en-US" sz="1800" b="1" dirty="0" smtClean="0">
                <a:solidFill>
                  <a:schemeClr val="tx1">
                    <a:lumMod val="65000"/>
                    <a:lumOff val="35000"/>
                  </a:schemeClr>
                </a:solidFill>
                <a:latin typeface="Verlag Book" pitchFamily="2" charset="0"/>
              </a:rPr>
              <a:t>Government administrative releases</a:t>
            </a:r>
          </a:p>
          <a:p>
            <a:pPr lvl="1">
              <a:lnSpc>
                <a:spcPct val="120000"/>
              </a:lnSpc>
              <a:buClr>
                <a:srgbClr val="B6000D"/>
              </a:buClr>
            </a:pPr>
            <a:r>
              <a:rPr lang="en-US" sz="1400" b="1" dirty="0" smtClean="0">
                <a:solidFill>
                  <a:schemeClr val="tx1">
                    <a:lumMod val="65000"/>
                    <a:lumOff val="35000"/>
                  </a:schemeClr>
                </a:solidFill>
                <a:latin typeface="Verlag Book" pitchFamily="2" charset="0"/>
              </a:rPr>
              <a:t>UI Initial Claims, state UI data,…</a:t>
            </a:r>
            <a:endParaRPr lang="en-US" sz="1400" b="1" dirty="0">
              <a:solidFill>
                <a:schemeClr val="tx1">
                  <a:lumMod val="65000"/>
                  <a:lumOff val="35000"/>
                </a:schemeClr>
              </a:solidFill>
              <a:latin typeface="Verlag Book" pitchFamily="2" charset="0"/>
            </a:endParaRPr>
          </a:p>
        </p:txBody>
      </p:sp>
      <p:sp>
        <p:nvSpPr>
          <p:cNvPr id="4" name="Slide Number Placeholder 3"/>
          <p:cNvSpPr>
            <a:spLocks noGrp="1"/>
          </p:cNvSpPr>
          <p:nvPr>
            <p:ph type="sldNum" sz="quarter" idx="12"/>
          </p:nvPr>
        </p:nvSpPr>
        <p:spPr/>
        <p:txBody>
          <a:bodyPr/>
          <a:lstStyle/>
          <a:p>
            <a:fld id="{ADEF58E7-2DCD-4B74-B3DF-0E30355BE0DB}" type="slidenum">
              <a:rPr lang="en-US" smtClean="0"/>
              <a:t>8</a:t>
            </a:fld>
            <a:endParaRPr lang="en-US"/>
          </a:p>
        </p:txBody>
      </p:sp>
      <p:pic>
        <p:nvPicPr>
          <p:cNvPr id="6" name="Picture 5" descr="Kostenlose Vektorgrafik: Chemische Reaktion, Experim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532" y="1343047"/>
            <a:ext cx="3599468" cy="3656602"/>
          </a:xfrm>
          <a:prstGeom prst="rect">
            <a:avLst/>
          </a:prstGeom>
        </p:spPr>
      </p:pic>
    </p:spTree>
    <p:extLst>
      <p:ext uri="{BB962C8B-B14F-4D97-AF65-F5344CB8AC3E}">
        <p14:creationId xmlns:p14="http://schemas.microsoft.com/office/powerpoint/2010/main" val="3738244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97" y="390546"/>
            <a:ext cx="9350853" cy="885868"/>
          </a:xfrm>
        </p:spPr>
        <p:txBody>
          <a:bodyPr/>
          <a:lstStyle/>
          <a:p>
            <a:pPr algn="l"/>
            <a:r>
              <a:rPr lang="en-US" sz="2800" dirty="0" smtClean="0">
                <a:solidFill>
                  <a:srgbClr val="C00000"/>
                </a:solidFill>
              </a:rPr>
              <a:t>Stat agency experience</a:t>
            </a:r>
            <a:endParaRPr lang="en-US" sz="2800" dirty="0">
              <a:solidFill>
                <a:srgbClr val="C00000"/>
              </a:solidFill>
            </a:endParaRPr>
          </a:p>
        </p:txBody>
      </p:sp>
      <p:sp>
        <p:nvSpPr>
          <p:cNvPr id="3" name="Content Placeholder 2"/>
          <p:cNvSpPr>
            <a:spLocks noGrp="1"/>
          </p:cNvSpPr>
          <p:nvPr>
            <p:ph idx="1"/>
          </p:nvPr>
        </p:nvSpPr>
        <p:spPr>
          <a:xfrm>
            <a:off x="457200" y="1097279"/>
            <a:ext cx="8229600" cy="3905795"/>
          </a:xfrm>
        </p:spPr>
        <p:txBody>
          <a:bodyPr>
            <a:normAutofit/>
          </a:bodyPr>
          <a:lstStyle/>
          <a:p>
            <a:pPr>
              <a:lnSpc>
                <a:spcPct val="120000"/>
              </a:lnSpc>
              <a:buClr>
                <a:srgbClr val="B6000D"/>
              </a:buClr>
            </a:pPr>
            <a:r>
              <a:rPr lang="en-US" sz="1800" b="1" dirty="0" smtClean="0">
                <a:solidFill>
                  <a:schemeClr val="tx1">
                    <a:lumMod val="65000"/>
                    <a:lumOff val="35000"/>
                  </a:schemeClr>
                </a:solidFill>
                <a:latin typeface="Verlag Book" pitchFamily="2" charset="0"/>
              </a:rPr>
              <a:t>Met production challenges</a:t>
            </a:r>
            <a:endParaRPr lang="en-US" sz="1800" b="1" dirty="0">
              <a:solidFill>
                <a:schemeClr val="tx1">
                  <a:lumMod val="65000"/>
                  <a:lumOff val="35000"/>
                </a:schemeClr>
              </a:solidFill>
              <a:latin typeface="Verlag Book" pitchFamily="2" charset="0"/>
            </a:endParaRPr>
          </a:p>
          <a:p>
            <a:pPr lvl="1">
              <a:lnSpc>
                <a:spcPct val="120000"/>
              </a:lnSpc>
              <a:buClr>
                <a:srgbClr val="B6000D"/>
              </a:buClr>
            </a:pPr>
            <a:r>
              <a:rPr lang="en-US" sz="1400" b="1" dirty="0" smtClean="0">
                <a:solidFill>
                  <a:schemeClr val="tx1">
                    <a:lumMod val="65000"/>
                    <a:lumOff val="35000"/>
                  </a:schemeClr>
                </a:solidFill>
                <a:latin typeface="Verlag Book" pitchFamily="2" charset="0"/>
              </a:rPr>
              <a:t>Shifted to virtual data collection</a:t>
            </a:r>
          </a:p>
          <a:p>
            <a:pPr lvl="1">
              <a:lnSpc>
                <a:spcPct val="120000"/>
              </a:lnSpc>
              <a:buClr>
                <a:srgbClr val="B6000D"/>
              </a:buClr>
            </a:pPr>
            <a:r>
              <a:rPr lang="en-US" sz="1400" b="1" dirty="0" smtClean="0">
                <a:solidFill>
                  <a:schemeClr val="tx1">
                    <a:lumMod val="65000"/>
                    <a:lumOff val="35000"/>
                  </a:schemeClr>
                </a:solidFill>
                <a:latin typeface="Verlag Book" pitchFamily="2" charset="0"/>
              </a:rPr>
              <a:t>Transparent about impact on data quality</a:t>
            </a:r>
            <a:endParaRPr lang="en-US" sz="1400" b="1" dirty="0">
              <a:solidFill>
                <a:schemeClr val="tx1">
                  <a:lumMod val="65000"/>
                  <a:lumOff val="35000"/>
                </a:schemeClr>
              </a:solidFill>
              <a:latin typeface="Verlag Book" pitchFamily="2" charset="0"/>
            </a:endParaRPr>
          </a:p>
          <a:p>
            <a:pPr>
              <a:lnSpc>
                <a:spcPct val="120000"/>
              </a:lnSpc>
              <a:buClr>
                <a:srgbClr val="B6000D"/>
              </a:buClr>
            </a:pPr>
            <a:r>
              <a:rPr lang="en-US" sz="1800" b="1" dirty="0" smtClean="0">
                <a:solidFill>
                  <a:schemeClr val="tx1">
                    <a:lumMod val="65000"/>
                    <a:lumOff val="35000"/>
                  </a:schemeClr>
                </a:solidFill>
                <a:latin typeface="Verlag Book" pitchFamily="2" charset="0"/>
              </a:rPr>
              <a:t>New analysis in every program</a:t>
            </a:r>
            <a:r>
              <a:rPr lang="en-US" sz="1400" b="1" dirty="0" smtClean="0">
                <a:solidFill>
                  <a:schemeClr val="tx1">
                    <a:lumMod val="65000"/>
                    <a:lumOff val="35000"/>
                  </a:schemeClr>
                </a:solidFill>
                <a:latin typeface="Verlag Book" pitchFamily="2" charset="0"/>
              </a:rPr>
              <a:t>?</a:t>
            </a:r>
          </a:p>
          <a:p>
            <a:pPr>
              <a:lnSpc>
                <a:spcPct val="120000"/>
              </a:lnSpc>
              <a:buClr>
                <a:srgbClr val="B6000D"/>
              </a:buClr>
            </a:pPr>
            <a:r>
              <a:rPr lang="en-US" sz="1800" b="1" dirty="0" smtClean="0">
                <a:solidFill>
                  <a:schemeClr val="tx1">
                    <a:lumMod val="65000"/>
                    <a:lumOff val="35000"/>
                  </a:schemeClr>
                </a:solidFill>
                <a:latin typeface="Verlag Book" pitchFamily="2" charset="0"/>
              </a:rPr>
              <a:t>New questions on existing products</a:t>
            </a:r>
          </a:p>
          <a:p>
            <a:pPr lvl="1">
              <a:lnSpc>
                <a:spcPct val="120000"/>
              </a:lnSpc>
              <a:buClr>
                <a:srgbClr val="B6000D"/>
              </a:buClr>
            </a:pPr>
            <a:r>
              <a:rPr lang="en-US" sz="1400" b="1" dirty="0" smtClean="0">
                <a:solidFill>
                  <a:schemeClr val="tx1">
                    <a:lumMod val="65000"/>
                    <a:lumOff val="35000"/>
                  </a:schemeClr>
                </a:solidFill>
                <a:latin typeface="Verlag Book" pitchFamily="2" charset="0"/>
              </a:rPr>
              <a:t>BLS Current Population Survey COVID questions</a:t>
            </a:r>
            <a:endParaRPr lang="en-US" sz="1400" b="1" dirty="0">
              <a:solidFill>
                <a:schemeClr val="tx1">
                  <a:lumMod val="65000"/>
                  <a:lumOff val="35000"/>
                </a:schemeClr>
              </a:solidFill>
              <a:latin typeface="Verlag Book" pitchFamily="2" charset="0"/>
            </a:endParaRPr>
          </a:p>
          <a:p>
            <a:pPr>
              <a:lnSpc>
                <a:spcPct val="120000"/>
              </a:lnSpc>
              <a:buClr>
                <a:srgbClr val="B6000D"/>
              </a:buClr>
            </a:pPr>
            <a:r>
              <a:rPr lang="en-US" sz="1800" b="1" dirty="0" smtClean="0">
                <a:solidFill>
                  <a:schemeClr val="tx1">
                    <a:lumMod val="65000"/>
                    <a:lumOff val="35000"/>
                  </a:schemeClr>
                </a:solidFill>
                <a:latin typeface="Verlag Book" pitchFamily="2" charset="0"/>
              </a:rPr>
              <a:t>New products</a:t>
            </a:r>
          </a:p>
          <a:p>
            <a:pPr lvl="1">
              <a:lnSpc>
                <a:spcPct val="120000"/>
              </a:lnSpc>
              <a:buClr>
                <a:srgbClr val="B6000D"/>
              </a:buClr>
            </a:pPr>
            <a:r>
              <a:rPr lang="en-US" sz="1400" b="1" dirty="0" smtClean="0">
                <a:solidFill>
                  <a:schemeClr val="tx1">
                    <a:lumMod val="65000"/>
                    <a:lumOff val="35000"/>
                  </a:schemeClr>
                </a:solidFill>
                <a:latin typeface="Verlag Book" pitchFamily="2" charset="0"/>
              </a:rPr>
              <a:t>Census Pulse Surveys</a:t>
            </a:r>
          </a:p>
          <a:p>
            <a:pPr lvl="1">
              <a:lnSpc>
                <a:spcPct val="120000"/>
              </a:lnSpc>
              <a:buClr>
                <a:srgbClr val="B6000D"/>
              </a:buClr>
            </a:pPr>
            <a:r>
              <a:rPr lang="en-US" sz="1400" b="1" dirty="0" smtClean="0">
                <a:solidFill>
                  <a:schemeClr val="tx1">
                    <a:lumMod val="65000"/>
                    <a:lumOff val="35000"/>
                  </a:schemeClr>
                </a:solidFill>
                <a:latin typeface="Verlag Book" pitchFamily="2" charset="0"/>
              </a:rPr>
              <a:t>BLS Business Survey</a:t>
            </a:r>
          </a:p>
          <a:p>
            <a:pPr>
              <a:lnSpc>
                <a:spcPct val="120000"/>
              </a:lnSpc>
              <a:buClr>
                <a:srgbClr val="B6000D"/>
              </a:buClr>
            </a:pPr>
            <a:r>
              <a:rPr lang="en-US" sz="1800" b="1" dirty="0" smtClean="0">
                <a:solidFill>
                  <a:schemeClr val="tx1">
                    <a:lumMod val="65000"/>
                    <a:lumOff val="35000"/>
                  </a:schemeClr>
                </a:solidFill>
                <a:latin typeface="Verlag Book" pitchFamily="2" charset="0"/>
              </a:rPr>
              <a:t>Funded by low travel; wished they </a:t>
            </a:r>
            <a:br>
              <a:rPr lang="en-US" sz="1800" b="1" dirty="0" smtClean="0">
                <a:solidFill>
                  <a:schemeClr val="tx1">
                    <a:lumMod val="65000"/>
                    <a:lumOff val="35000"/>
                  </a:schemeClr>
                </a:solidFill>
                <a:latin typeface="Verlag Book" pitchFamily="2" charset="0"/>
              </a:rPr>
            </a:br>
            <a:r>
              <a:rPr lang="en-US" sz="1800" b="1" dirty="0" smtClean="0">
                <a:solidFill>
                  <a:schemeClr val="tx1">
                    <a:lumMod val="65000"/>
                    <a:lumOff val="35000"/>
                  </a:schemeClr>
                </a:solidFill>
                <a:latin typeface="Verlag Book" pitchFamily="2" charset="0"/>
              </a:rPr>
              <a:t>could have done more</a:t>
            </a:r>
            <a:endParaRPr lang="en-US" sz="1800" b="1" dirty="0">
              <a:solidFill>
                <a:schemeClr val="tx1">
                  <a:lumMod val="65000"/>
                  <a:lumOff val="35000"/>
                </a:schemeClr>
              </a:solidFill>
              <a:latin typeface="Verlag Book" pitchFamily="2" charset="0"/>
            </a:endParaRPr>
          </a:p>
        </p:txBody>
      </p:sp>
      <p:sp>
        <p:nvSpPr>
          <p:cNvPr id="4" name="Slide Number Placeholder 3"/>
          <p:cNvSpPr>
            <a:spLocks noGrp="1"/>
          </p:cNvSpPr>
          <p:nvPr>
            <p:ph type="sldNum" sz="quarter" idx="12"/>
          </p:nvPr>
        </p:nvSpPr>
        <p:spPr/>
        <p:txBody>
          <a:bodyPr/>
          <a:lstStyle/>
          <a:p>
            <a:fld id="{ADEF58E7-2DCD-4B74-B3DF-0E30355BE0DB}" type="slidenum">
              <a:rPr lang="en-US" smtClean="0"/>
              <a:t>9</a:t>
            </a:fld>
            <a:endParaRPr lang="en-US"/>
          </a:p>
        </p:txBody>
      </p:sp>
      <p:pic>
        <p:nvPicPr>
          <p:cNvPr id="7" name="Picture 6"/>
          <p:cNvPicPr>
            <a:picLocks noChangeAspect="1"/>
          </p:cNvPicPr>
          <p:nvPr/>
        </p:nvPicPr>
        <p:blipFill>
          <a:blip r:embed="rId3"/>
          <a:stretch>
            <a:fillRect/>
          </a:stretch>
        </p:blipFill>
        <p:spPr>
          <a:xfrm>
            <a:off x="6006442" y="1742910"/>
            <a:ext cx="2319326" cy="347899"/>
          </a:xfrm>
          <a:prstGeom prst="rect">
            <a:avLst/>
          </a:prstGeom>
        </p:spPr>
      </p:pic>
      <p:pic>
        <p:nvPicPr>
          <p:cNvPr id="8" name="Picture 7"/>
          <p:cNvPicPr>
            <a:picLocks noChangeAspect="1"/>
          </p:cNvPicPr>
          <p:nvPr/>
        </p:nvPicPr>
        <p:blipFill>
          <a:blip r:embed="rId4"/>
          <a:stretch>
            <a:fillRect/>
          </a:stretch>
        </p:blipFill>
        <p:spPr>
          <a:xfrm>
            <a:off x="6004643" y="884547"/>
            <a:ext cx="774359" cy="645631"/>
          </a:xfrm>
          <a:prstGeom prst="rect">
            <a:avLst/>
          </a:prstGeom>
        </p:spPr>
      </p:pic>
      <p:pic>
        <p:nvPicPr>
          <p:cNvPr id="9" name="Picture 8"/>
          <p:cNvPicPr>
            <a:picLocks noChangeAspect="1"/>
          </p:cNvPicPr>
          <p:nvPr/>
        </p:nvPicPr>
        <p:blipFill>
          <a:blip r:embed="rId5"/>
          <a:stretch>
            <a:fillRect/>
          </a:stretch>
        </p:blipFill>
        <p:spPr>
          <a:xfrm>
            <a:off x="6214164" y="3251859"/>
            <a:ext cx="1470413" cy="422457"/>
          </a:xfrm>
          <a:prstGeom prst="rect">
            <a:avLst/>
          </a:prstGeom>
        </p:spPr>
      </p:pic>
      <p:pic>
        <p:nvPicPr>
          <p:cNvPr id="10" name="Picture 9"/>
          <p:cNvPicPr>
            <a:picLocks noChangeAspect="1"/>
          </p:cNvPicPr>
          <p:nvPr/>
        </p:nvPicPr>
        <p:blipFill>
          <a:blip r:embed="rId6"/>
          <a:stretch>
            <a:fillRect/>
          </a:stretch>
        </p:blipFill>
        <p:spPr>
          <a:xfrm>
            <a:off x="5171210" y="4363359"/>
            <a:ext cx="1577422" cy="750588"/>
          </a:xfrm>
          <a:prstGeom prst="rect">
            <a:avLst/>
          </a:prstGeom>
        </p:spPr>
      </p:pic>
      <p:pic>
        <p:nvPicPr>
          <p:cNvPr id="11" name="Picture 10"/>
          <p:cNvPicPr>
            <a:picLocks noChangeAspect="1"/>
          </p:cNvPicPr>
          <p:nvPr/>
        </p:nvPicPr>
        <p:blipFill>
          <a:blip r:embed="rId7"/>
          <a:stretch>
            <a:fillRect/>
          </a:stretch>
        </p:blipFill>
        <p:spPr>
          <a:xfrm>
            <a:off x="7482114" y="3720835"/>
            <a:ext cx="1354389" cy="557690"/>
          </a:xfrm>
          <a:prstGeom prst="rect">
            <a:avLst/>
          </a:prstGeom>
        </p:spPr>
      </p:pic>
      <p:pic>
        <p:nvPicPr>
          <p:cNvPr id="12" name="Picture 11"/>
          <p:cNvPicPr>
            <a:picLocks noChangeAspect="1"/>
          </p:cNvPicPr>
          <p:nvPr/>
        </p:nvPicPr>
        <p:blipFill>
          <a:blip r:embed="rId8"/>
          <a:stretch>
            <a:fillRect/>
          </a:stretch>
        </p:blipFill>
        <p:spPr>
          <a:xfrm>
            <a:off x="6949100" y="2184881"/>
            <a:ext cx="2158721" cy="241981"/>
          </a:xfrm>
          <a:prstGeom prst="rect">
            <a:avLst/>
          </a:prstGeom>
        </p:spPr>
      </p:pic>
      <p:pic>
        <p:nvPicPr>
          <p:cNvPr id="13" name="Picture 12"/>
          <p:cNvPicPr>
            <a:picLocks noChangeAspect="1"/>
          </p:cNvPicPr>
          <p:nvPr/>
        </p:nvPicPr>
        <p:blipFill>
          <a:blip r:embed="rId9"/>
          <a:stretch>
            <a:fillRect/>
          </a:stretch>
        </p:blipFill>
        <p:spPr>
          <a:xfrm>
            <a:off x="5856729" y="3756959"/>
            <a:ext cx="1226669" cy="487248"/>
          </a:xfrm>
          <a:prstGeom prst="rect">
            <a:avLst/>
          </a:prstGeom>
        </p:spPr>
      </p:pic>
      <p:pic>
        <p:nvPicPr>
          <p:cNvPr id="14" name="Picture 13"/>
          <p:cNvPicPr>
            <a:picLocks noChangeAspect="1"/>
          </p:cNvPicPr>
          <p:nvPr/>
        </p:nvPicPr>
        <p:blipFill>
          <a:blip r:embed="rId10"/>
          <a:stretch>
            <a:fillRect/>
          </a:stretch>
        </p:blipFill>
        <p:spPr>
          <a:xfrm>
            <a:off x="6859799" y="4477184"/>
            <a:ext cx="2194629" cy="289402"/>
          </a:xfrm>
          <a:prstGeom prst="rect">
            <a:avLst/>
          </a:prstGeom>
        </p:spPr>
      </p:pic>
      <p:pic>
        <p:nvPicPr>
          <p:cNvPr id="15" name="Picture 14"/>
          <p:cNvPicPr>
            <a:picLocks noChangeAspect="1"/>
          </p:cNvPicPr>
          <p:nvPr/>
        </p:nvPicPr>
        <p:blipFill>
          <a:blip r:embed="rId11"/>
          <a:stretch>
            <a:fillRect/>
          </a:stretch>
        </p:blipFill>
        <p:spPr>
          <a:xfrm>
            <a:off x="8199440" y="2519571"/>
            <a:ext cx="786054" cy="773376"/>
          </a:xfrm>
          <a:prstGeom prst="rect">
            <a:avLst/>
          </a:prstGeom>
        </p:spPr>
      </p:pic>
      <p:pic>
        <p:nvPicPr>
          <p:cNvPr id="16" name="Picture 15"/>
          <p:cNvPicPr>
            <a:picLocks noChangeAspect="1"/>
          </p:cNvPicPr>
          <p:nvPr/>
        </p:nvPicPr>
        <p:blipFill>
          <a:blip r:embed="rId12"/>
          <a:stretch>
            <a:fillRect/>
          </a:stretch>
        </p:blipFill>
        <p:spPr>
          <a:xfrm>
            <a:off x="6155641" y="339943"/>
            <a:ext cx="2436826" cy="306232"/>
          </a:xfrm>
          <a:prstGeom prst="rect">
            <a:avLst/>
          </a:prstGeom>
        </p:spPr>
      </p:pic>
      <p:pic>
        <p:nvPicPr>
          <p:cNvPr id="17" name="Picture 16"/>
          <p:cNvPicPr>
            <a:picLocks noChangeAspect="1"/>
          </p:cNvPicPr>
          <p:nvPr/>
        </p:nvPicPr>
        <p:blipFill>
          <a:blip r:embed="rId13"/>
          <a:stretch>
            <a:fillRect/>
          </a:stretch>
        </p:blipFill>
        <p:spPr>
          <a:xfrm>
            <a:off x="7451858" y="898620"/>
            <a:ext cx="1533636" cy="774052"/>
          </a:xfrm>
          <a:prstGeom prst="rect">
            <a:avLst/>
          </a:prstGeom>
        </p:spPr>
      </p:pic>
      <p:pic>
        <p:nvPicPr>
          <p:cNvPr id="18" name="Picture 17"/>
          <p:cNvPicPr>
            <a:picLocks noChangeAspect="1"/>
          </p:cNvPicPr>
          <p:nvPr/>
        </p:nvPicPr>
        <p:blipFill>
          <a:blip r:embed="rId14"/>
          <a:stretch>
            <a:fillRect/>
          </a:stretch>
        </p:blipFill>
        <p:spPr>
          <a:xfrm>
            <a:off x="6538664" y="2579472"/>
            <a:ext cx="820871" cy="547248"/>
          </a:xfrm>
          <a:prstGeom prst="rect">
            <a:avLst/>
          </a:prstGeom>
        </p:spPr>
      </p:pic>
    </p:spTree>
    <p:extLst>
      <p:ext uri="{BB962C8B-B14F-4D97-AF65-F5344CB8AC3E}">
        <p14:creationId xmlns:p14="http://schemas.microsoft.com/office/powerpoint/2010/main" val="1157912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17406</TotalTime>
  <Words>1851</Words>
  <Application>Microsoft Office PowerPoint</Application>
  <PresentationFormat>On-screen Show (16:9)</PresentationFormat>
  <Paragraphs>346</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Tahoma</vt:lpstr>
      <vt:lpstr>Verlag Book</vt:lpstr>
      <vt:lpstr>Wingdings</vt:lpstr>
      <vt:lpstr>Office Theme</vt:lpstr>
      <vt:lpstr>5_Custom Design</vt:lpstr>
      <vt:lpstr>Opportunities and challenges of real-time economic measurement</vt:lpstr>
      <vt:lpstr>Agenda</vt:lpstr>
      <vt:lpstr>Agenda</vt:lpstr>
      <vt:lpstr>PowerPoint Presentation</vt:lpstr>
      <vt:lpstr> </vt:lpstr>
      <vt:lpstr>Data user experience</vt:lpstr>
      <vt:lpstr>Data users wanted more  </vt:lpstr>
      <vt:lpstr>Data user responses</vt:lpstr>
      <vt:lpstr>Stat agency experience</vt:lpstr>
      <vt:lpstr>PowerPoint Presentation</vt:lpstr>
      <vt:lpstr>Lesson 1: Tap more government administrative data</vt:lpstr>
      <vt:lpstr>Example: Use UI wage and claims records </vt:lpstr>
      <vt:lpstr>Lesson 2:  Partner with private sector statistics</vt:lpstr>
      <vt:lpstr>Requires managing public/private data partnership opportunities and risks</vt:lpstr>
      <vt:lpstr>Lesson 3: Coordinate US statistical agencies better</vt:lpstr>
      <vt:lpstr>Conclusions </vt:lpstr>
      <vt:lpstr>PowerPoint Presentation</vt:lpstr>
      <vt:lpstr>PowerPoint Presentation</vt:lpstr>
      <vt:lpstr>Help improve official statistics</vt:lpstr>
      <vt:lpstr>Unemployment rate in 2020-2021 (percent of labor force)</vt:lpstr>
      <vt:lpstr>PowerPoint Presentation</vt:lpstr>
      <vt:lpstr>PowerPoint Presentation</vt:lpstr>
      <vt:lpstr>COVID-specific measure for job loss</vt:lpstr>
      <vt:lpstr>COVID-19 disrupted workers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Erica L. Groshen</cp:lastModifiedBy>
  <cp:revision>241</cp:revision>
  <dcterms:created xsi:type="dcterms:W3CDTF">2010-04-12T23:12:02Z</dcterms:created>
  <dcterms:modified xsi:type="dcterms:W3CDTF">2021-10-27T16:21:53Z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