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7" r:id="rId2"/>
    <p:sldId id="280" r:id="rId3"/>
    <p:sldId id="285" r:id="rId4"/>
    <p:sldId id="283" r:id="rId5"/>
    <p:sldId id="286" r:id="rId6"/>
    <p:sldId id="287" r:id="rId7"/>
    <p:sldId id="27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66A"/>
    <a:srgbClr val="003D81"/>
    <a:srgbClr val="00A4CC"/>
    <a:srgbClr val="BBBCBC"/>
    <a:srgbClr val="041E42"/>
    <a:srgbClr val="9CA09C"/>
    <a:srgbClr val="4A4C4D"/>
    <a:srgbClr val="011B39"/>
    <a:srgbClr val="003DA5"/>
    <a:srgbClr val="0400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74373" autoAdjust="0"/>
  </p:normalViewPr>
  <p:slideViewPr>
    <p:cSldViewPr snapToGrid="0" snapToObjects="1">
      <p:cViewPr>
        <p:scale>
          <a:sx n="100" d="100"/>
          <a:sy n="100" d="100"/>
        </p:scale>
        <p:origin x="1352" y="-1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9" d="100"/>
          <a:sy n="89" d="100"/>
        </p:scale>
        <p:origin x="320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53AA83-0331-A946-ADDB-F287CC1969EF}" type="datetimeFigureOut">
              <a:rPr lang="en-US" smtClean="0"/>
              <a:t>6/21/20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ACCF24-3E22-D241-8907-2A37EE4278DD}" type="slidenum">
              <a:rPr lang="en-US" smtClean="0"/>
              <a:t>‹#›</a:t>
            </a:fld>
            <a:endParaRPr lang="en-US"/>
          </a:p>
        </p:txBody>
      </p:sp>
    </p:spTree>
    <p:extLst>
      <p:ext uri="{BB962C8B-B14F-4D97-AF65-F5344CB8AC3E}">
        <p14:creationId xmlns:p14="http://schemas.microsoft.com/office/powerpoint/2010/main" val="3875770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BB2523-9D72-CB41-8D09-2C15EA0C0F3C}" type="datetimeFigureOut">
              <a:rPr lang="en-US" smtClean="0"/>
              <a:t>6/21/20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79852F-C953-3445-B10C-3B6B94EB422C}" type="slidenum">
              <a:rPr lang="en-US" smtClean="0"/>
              <a:t>‹#›</a:t>
            </a:fld>
            <a:endParaRPr lang="en-US"/>
          </a:p>
        </p:txBody>
      </p:sp>
    </p:spTree>
    <p:extLst>
      <p:ext uri="{BB962C8B-B14F-4D97-AF65-F5344CB8AC3E}">
        <p14:creationId xmlns:p14="http://schemas.microsoft.com/office/powerpoint/2010/main" val="1845925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B79852F-C953-3445-B10C-3B6B94EB422C}" type="slidenum">
              <a:rPr lang="en-US" smtClean="0"/>
              <a:t>1</a:t>
            </a:fld>
            <a:endParaRPr lang="en-US"/>
          </a:p>
        </p:txBody>
      </p:sp>
    </p:spTree>
    <p:extLst>
      <p:ext uri="{BB962C8B-B14F-4D97-AF65-F5344CB8AC3E}">
        <p14:creationId xmlns:p14="http://schemas.microsoft.com/office/powerpoint/2010/main" val="242578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From the Urban Institute: “People with lower earnings may have a harder time saving. The average white man earns $2.7 million over a lifetime, while the average black man earns $1.8 million and the average Hispanic man earns $2.0 million. The difference in lifetime earnings is lower for women: the average white woman earns $1.5 million, while the average black woman earns $1.3 million and the average Hispanic woman earns $1.1 million. These disparities partly reflect historical disadvantages that continue to affect later generations.” </a:t>
            </a:r>
          </a:p>
          <a:p>
            <a:endParaRPr lang="en-US" dirty="0"/>
          </a:p>
          <a:p>
            <a:r>
              <a:rPr lang="en-US" dirty="0"/>
              <a:t>Pew data addresses similar trends but has not provided an update since 2016. However, according to the Institute for Women’s Policy Research, the inflation-adjusted earnings of Black women fell by 2.8 percent between 2017 and 2018. https://</a:t>
            </a:r>
            <a:r>
              <a:rPr lang="en-US" dirty="0" err="1"/>
              <a:t>iwpr.org</a:t>
            </a:r>
            <a:r>
              <a:rPr lang="en-US" dirty="0"/>
              <a:t>/publications/gender-wage-gap-2018/ According to the Economic Policy Institute, throughout the wage distribution percentiles, black–white wage gaps were larger in 2018 than in 2000. This data also confirms that general wage inequality continues to rise because highest-wage workers have experienced the strongest growth. https://</a:t>
            </a:r>
            <a:r>
              <a:rPr lang="en-US" dirty="0" err="1"/>
              <a:t>www.epi.org</a:t>
            </a:r>
            <a:r>
              <a:rPr lang="en-US" dirty="0"/>
              <a:t>/publication/state-of-american-wages-2018/</a:t>
            </a:r>
          </a:p>
        </p:txBody>
      </p:sp>
      <p:sp>
        <p:nvSpPr>
          <p:cNvPr id="4" name="Slide Number Placeholder 3"/>
          <p:cNvSpPr>
            <a:spLocks noGrp="1"/>
          </p:cNvSpPr>
          <p:nvPr>
            <p:ph type="sldNum" sz="quarter" idx="10"/>
          </p:nvPr>
        </p:nvSpPr>
        <p:spPr/>
        <p:txBody>
          <a:bodyPr/>
          <a:lstStyle/>
          <a:p>
            <a:fld id="{7B79852F-C953-3445-B10C-3B6B94EB422C}" type="slidenum">
              <a:rPr lang="en-US" smtClean="0"/>
              <a:t>2</a:t>
            </a:fld>
            <a:endParaRPr lang="en-US"/>
          </a:p>
        </p:txBody>
      </p:sp>
    </p:spTree>
    <p:extLst>
      <p:ext uri="{BB962C8B-B14F-4D97-AF65-F5344CB8AC3E}">
        <p14:creationId xmlns:p14="http://schemas.microsoft.com/office/powerpoint/2010/main" val="404479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chart reflects data up until 2016, when homeownership rates were as follows: White – 68%; Hispanic – 46%; Black – 42%. Note that in 1976, when data is first available for the purposes of this chart, the rates were as followed: White – 68%; Hispanic – 44%; Black – 43%.</a:t>
            </a:r>
          </a:p>
          <a:p>
            <a:endParaRPr lang="en-US" dirty="0"/>
          </a:p>
          <a:p>
            <a:r>
              <a:rPr lang="en-US" dirty="0"/>
              <a:t>According to 2018 data from the Census Bureau’s Housing Vacancies and Homeownership Survey (CPS/HVS), in the fourth quarter of 2018 the black homeownership rate grew by 0.6 percent to 43.6%. In comparison, the white (non-Hispanic) homeownership grew by 0.9 percent to 73.6% in the fourth quarter, more than the all minority homeownership rate. http://</a:t>
            </a:r>
            <a:r>
              <a:rPr lang="en-US" dirty="0" err="1"/>
              <a:t>eyeonhousing.org</a:t>
            </a:r>
            <a:r>
              <a:rPr lang="en-US" dirty="0"/>
              <a:t>/2019/03/homeownership-rates-by-race-and-ethnicity/ </a:t>
            </a:r>
          </a:p>
        </p:txBody>
      </p:sp>
      <p:sp>
        <p:nvSpPr>
          <p:cNvPr id="4" name="Slide Number Placeholder 3"/>
          <p:cNvSpPr>
            <a:spLocks noGrp="1"/>
          </p:cNvSpPr>
          <p:nvPr>
            <p:ph type="sldNum" sz="quarter" idx="10"/>
          </p:nvPr>
        </p:nvSpPr>
        <p:spPr/>
        <p:txBody>
          <a:bodyPr/>
          <a:lstStyle/>
          <a:p>
            <a:fld id="{7B79852F-C953-3445-B10C-3B6B94EB422C}" type="slidenum">
              <a:rPr lang="en-US" smtClean="0"/>
              <a:t>3</a:t>
            </a:fld>
            <a:endParaRPr lang="en-US"/>
          </a:p>
        </p:txBody>
      </p:sp>
    </p:spTree>
    <p:extLst>
      <p:ext uri="{BB962C8B-B14F-4D97-AF65-F5344CB8AC3E}">
        <p14:creationId xmlns:p14="http://schemas.microsoft.com/office/powerpoint/2010/main" val="201715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Note on household income: According to a Pew report from Jan 2020, median household in 2015 was the same as in 2000, a 15-year failure to increase. However, from 2015 to 2018, the annual average growth rate was 2.1%. For comparison, the average annual growth rate from 1970 to 2000 was 1.2%. https://</a:t>
            </a:r>
            <a:r>
              <a:rPr lang="en-US" dirty="0" err="1"/>
              <a:t>www.pewsocialtrends.org</a:t>
            </a:r>
            <a:r>
              <a:rPr lang="en-US" dirty="0"/>
              <a:t>/2020/01/09/trends-in-income-and-wealth-inequality/ </a:t>
            </a:r>
            <a:br>
              <a:rPr lang="en-US" dirty="0"/>
            </a:b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Chart source: CNN Money, “America’s Lost Trillions,” https://</a:t>
            </a:r>
            <a:r>
              <a:rPr lang="en-US" dirty="0" err="1"/>
              <a:t>money.cnn.com</a:t>
            </a:r>
            <a:r>
              <a:rPr lang="en-US" dirty="0"/>
              <a:t>/2011/06/09/news/economy/</a:t>
            </a:r>
            <a:r>
              <a:rPr lang="en-US" dirty="0" err="1"/>
              <a:t>household_wealth</a:t>
            </a:r>
            <a:r>
              <a:rPr lang="en-US" dirty="0"/>
              <a:t>/</a:t>
            </a:r>
            <a:r>
              <a:rPr lang="en-US" dirty="0" err="1"/>
              <a:t>index.htm</a:t>
            </a:r>
            <a:r>
              <a:rPr lang="en-US"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Chart source: EPI, “Subprime mortgages are nearly double for Hispanics and African Americans,”  data from Joint Center for Political and Economic Studies, 2007, https://</a:t>
            </a:r>
            <a:r>
              <a:rPr lang="en-US" dirty="0" err="1"/>
              <a:t>www.epi.org</a:t>
            </a:r>
            <a:r>
              <a:rPr lang="en-US" dirty="0"/>
              <a:t>/publication/webfeatures_snapshots_20080611/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79852F-C953-3445-B10C-3B6B94EB422C}" type="slidenum">
              <a:rPr lang="en-US" smtClean="0"/>
              <a:t>4</a:t>
            </a:fld>
            <a:endParaRPr lang="en-US"/>
          </a:p>
        </p:txBody>
      </p:sp>
    </p:spTree>
    <p:extLst>
      <p:ext uri="{BB962C8B-B14F-4D97-AF65-F5344CB8AC3E}">
        <p14:creationId xmlns:p14="http://schemas.microsoft.com/office/powerpoint/2010/main" val="1659866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Source: Nicole </a:t>
            </a:r>
            <a:r>
              <a:rPr lang="en-US" dirty="0" err="1"/>
              <a:t>Boyson</a:t>
            </a:r>
            <a:r>
              <a:rPr lang="en-US" dirty="0"/>
              <a:t>, </a:t>
            </a:r>
            <a:r>
              <a:rPr lang="en-US" dirty="0" err="1"/>
              <a:t>Rüdiger</a:t>
            </a:r>
            <a:r>
              <a:rPr lang="en-US" dirty="0"/>
              <a:t> </a:t>
            </a:r>
            <a:r>
              <a:rPr lang="en-US" dirty="0" err="1"/>
              <a:t>Fahlenbrach</a:t>
            </a:r>
            <a:r>
              <a:rPr lang="en-US" dirty="0"/>
              <a:t> &amp; René </a:t>
            </a:r>
            <a:r>
              <a:rPr lang="en-US" dirty="0" err="1"/>
              <a:t>Stulz</a:t>
            </a:r>
            <a:r>
              <a:rPr lang="en-US" dirty="0"/>
              <a:t>, Why do Banks Practice Regulatory Arbitrage? Evidence from Usage of Trust Preferred Securities at 4 (Nat’l Bureau of Econ. Research, Working Paper No. 19984, 2014), available at http://</a:t>
            </a:r>
            <a:r>
              <a:rPr lang="en-US" dirty="0" err="1"/>
              <a:t>www.nber.org</a:t>
            </a:r>
            <a:r>
              <a:rPr lang="en-US" dirty="0"/>
              <a:t>/papers/w19984.pdf </a:t>
            </a:r>
          </a:p>
        </p:txBody>
      </p:sp>
      <p:sp>
        <p:nvSpPr>
          <p:cNvPr id="4" name="Slide Number Placeholder 3"/>
          <p:cNvSpPr>
            <a:spLocks noGrp="1"/>
          </p:cNvSpPr>
          <p:nvPr>
            <p:ph type="sldNum" sz="quarter" idx="10"/>
          </p:nvPr>
        </p:nvSpPr>
        <p:spPr/>
        <p:txBody>
          <a:bodyPr/>
          <a:lstStyle/>
          <a:p>
            <a:fld id="{7B79852F-C953-3445-B10C-3B6B94EB422C}" type="slidenum">
              <a:rPr lang="en-US" smtClean="0"/>
              <a:t>5</a:t>
            </a:fld>
            <a:endParaRPr lang="en-US"/>
          </a:p>
        </p:txBody>
      </p:sp>
    </p:spTree>
    <p:extLst>
      <p:ext uri="{BB962C8B-B14F-4D97-AF65-F5344CB8AC3E}">
        <p14:creationId xmlns:p14="http://schemas.microsoft.com/office/powerpoint/2010/main" val="304528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Both charts from June 2020, https://</a:t>
            </a:r>
            <a:r>
              <a:rPr lang="en-US" dirty="0" err="1"/>
              <a:t>interactive.wbez.org</a:t>
            </a:r>
            <a:r>
              <a:rPr lang="en-US" dirty="0"/>
              <a:t>/2020/banking/disparity/ </a:t>
            </a:r>
          </a:p>
          <a:p>
            <a:endParaRPr lang="en-US" dirty="0"/>
          </a:p>
          <a:p>
            <a:r>
              <a:rPr lang="en-US" dirty="0"/>
              <a:t>From same source: “</a:t>
            </a:r>
            <a:r>
              <a:rPr lang="en-US" b="0" dirty="0"/>
              <a:t>68.1% of dollars loaned for housing purchases went to majority-white neighborhoods, while just 8.1% went to majority-black neighborhoods and 8.7% went to majority-Latino neighborhoods</a:t>
            </a:r>
            <a:r>
              <a:rPr lang="en-US" b="0" i="0" dirty="0"/>
              <a:t>. </a:t>
            </a:r>
            <a:r>
              <a:rPr lang="en-US" i="0" dirty="0"/>
              <a:t>In other words, for every $1 banks loaned in Chicago’s white neighborhoods, they invested just 12 cents in the city’s black neighborhoods and 13 cents in Latino areas. That’s despite the fact that there are similar numbers of majority-white, black and Latino neighborhoods in the city.</a:t>
            </a:r>
            <a:r>
              <a:rPr lang="en-US" i="1" dirty="0"/>
              <a:t>”</a:t>
            </a:r>
            <a:endParaRPr lang="en-US" dirty="0"/>
          </a:p>
        </p:txBody>
      </p:sp>
      <p:sp>
        <p:nvSpPr>
          <p:cNvPr id="4" name="Slide Number Placeholder 3"/>
          <p:cNvSpPr>
            <a:spLocks noGrp="1"/>
          </p:cNvSpPr>
          <p:nvPr>
            <p:ph type="sldNum" sz="quarter" idx="10"/>
          </p:nvPr>
        </p:nvSpPr>
        <p:spPr/>
        <p:txBody>
          <a:bodyPr/>
          <a:lstStyle/>
          <a:p>
            <a:fld id="{7B79852F-C953-3445-B10C-3B6B94EB422C}" type="slidenum">
              <a:rPr lang="en-US" smtClean="0"/>
              <a:t>6</a:t>
            </a:fld>
            <a:endParaRPr lang="en-US"/>
          </a:p>
        </p:txBody>
      </p:sp>
    </p:spTree>
    <p:extLst>
      <p:ext uri="{BB962C8B-B14F-4D97-AF65-F5344CB8AC3E}">
        <p14:creationId xmlns:p14="http://schemas.microsoft.com/office/powerpoint/2010/main" val="270227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79852F-C953-3445-B10C-3B6B94EB422C}" type="slidenum">
              <a:rPr lang="en-US" smtClean="0"/>
              <a:t>7</a:t>
            </a:fld>
            <a:endParaRPr lang="en-US"/>
          </a:p>
        </p:txBody>
      </p:sp>
    </p:spTree>
    <p:extLst>
      <p:ext uri="{BB962C8B-B14F-4D97-AF65-F5344CB8AC3E}">
        <p14:creationId xmlns:p14="http://schemas.microsoft.com/office/powerpoint/2010/main" val="20208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7894" y="530103"/>
            <a:ext cx="5267656" cy="1731951"/>
          </a:xfrm>
        </p:spPr>
        <p:txBody>
          <a:bodyPr/>
          <a:lstStyle>
            <a:lvl1pPr algn="l">
              <a:defRPr b="1" i="0">
                <a:solidFill>
                  <a:schemeClr val="bg1"/>
                </a:solidFill>
                <a:latin typeface="Helvetica Neue"/>
                <a:cs typeface="Helvetica Neue"/>
              </a:defRPr>
            </a:lvl1pPr>
          </a:lstStyle>
          <a:p>
            <a:r>
              <a:rPr lang="en-US" dirty="0"/>
              <a:t>Click to edit Master title style</a:t>
            </a:r>
          </a:p>
        </p:txBody>
      </p:sp>
      <p:sp>
        <p:nvSpPr>
          <p:cNvPr id="3" name="Subtitle 2"/>
          <p:cNvSpPr>
            <a:spLocks noGrp="1"/>
          </p:cNvSpPr>
          <p:nvPr>
            <p:ph type="subTitle" idx="1"/>
          </p:nvPr>
        </p:nvSpPr>
        <p:spPr>
          <a:xfrm>
            <a:off x="427896" y="2479367"/>
            <a:ext cx="5267655" cy="978607"/>
          </a:xfrm>
        </p:spPr>
        <p:txBody>
          <a:bodyPr>
            <a:normAutofit/>
          </a:bodyPr>
          <a:lstStyle>
            <a:lvl1pPr marL="0" indent="0" algn="l">
              <a:buNone/>
              <a:defRPr sz="2251" b="1" i="0">
                <a:solidFill>
                  <a:schemeClr val="bg1"/>
                </a:solidFill>
                <a:latin typeface="Helvetica Neue"/>
                <a:cs typeface="Helvetica Neue"/>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427896" y="6124651"/>
            <a:ext cx="393097" cy="365125"/>
          </a:xfrm>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31416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6"/>
            <a:ext cx="2133600" cy="365125"/>
          </a:xfrm>
          <a:prstGeom prst="rect">
            <a:avLst/>
          </a:prstGeom>
        </p:spPr>
        <p:txBody>
          <a:bodyPr/>
          <a:lstStyle/>
          <a:p>
            <a:fld id="{B86A9B72-EFE5-0C44-9856-127B83BB47D0}" type="datetimeFigureOut">
              <a:rPr lang="en-US" smtClean="0"/>
              <a:pPr/>
              <a:t>6/21/20</a:t>
            </a:fld>
            <a:endParaRPr lang="en-US"/>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310826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6"/>
            <a:ext cx="2133600" cy="365125"/>
          </a:xfrm>
          <a:prstGeom prst="rect">
            <a:avLst/>
          </a:prstGeom>
        </p:spPr>
        <p:txBody>
          <a:bodyPr/>
          <a:lstStyle/>
          <a:p>
            <a:fld id="{B86A9B72-EFE5-0C44-9856-127B83BB47D0}" type="datetimeFigureOut">
              <a:rPr lang="en-US" smtClean="0"/>
              <a:pPr/>
              <a:t>6/21/20</a:t>
            </a:fld>
            <a:endParaRPr lang="en-US"/>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402394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B86A9B72-EFE5-0C44-9856-127B83BB47D0}" type="datetimeFigureOut">
              <a:rPr lang="en-US" smtClean="0"/>
              <a:pPr/>
              <a:t>6/21/20</a:t>
            </a:fld>
            <a:endParaRPr lang="en-US"/>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851804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B86A9B72-EFE5-0C44-9856-127B83BB47D0}" type="datetimeFigureOut">
              <a:rPr lang="en-US" smtClean="0"/>
              <a:pPr/>
              <a:t>6/21/20</a:t>
            </a:fld>
            <a:endParaRPr lang="en-US"/>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178861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184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2556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1F1ED6-03CA-FF41-BAAB-392506A14B1E}" type="slidenum">
              <a:rPr lang="en-US" smtClean="0"/>
              <a:pPr/>
              <a:t>‹#›</a:t>
            </a:fld>
            <a:endParaRPr lang="en-US" dirty="0"/>
          </a:p>
        </p:txBody>
      </p:sp>
    </p:spTree>
    <p:extLst>
      <p:ext uri="{BB962C8B-B14F-4D97-AF65-F5344CB8AC3E}">
        <p14:creationId xmlns:p14="http://schemas.microsoft.com/office/powerpoint/2010/main" val="80391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1F1ED6-03CA-FF41-BAAB-392506A14B1E}" type="slidenum">
              <a:rPr lang="en-US" smtClean="0"/>
              <a:pPr/>
              <a:t>‹#›</a:t>
            </a:fld>
            <a:endParaRPr lang="en-US" dirty="0"/>
          </a:p>
        </p:txBody>
      </p:sp>
    </p:spTree>
    <p:extLst>
      <p:ext uri="{BB962C8B-B14F-4D97-AF65-F5344CB8AC3E}">
        <p14:creationId xmlns:p14="http://schemas.microsoft.com/office/powerpoint/2010/main" val="305607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6"/>
            <a:ext cx="2133600" cy="365125"/>
          </a:xfrm>
          <a:prstGeom prst="rect">
            <a:avLst/>
          </a:prstGeom>
        </p:spPr>
        <p:txBody>
          <a:bodyPr/>
          <a:lstStyle/>
          <a:p>
            <a:fld id="{B86A9B72-EFE5-0C44-9856-127B83BB47D0}" type="datetimeFigureOut">
              <a:rPr lang="en-US" smtClean="0"/>
              <a:pPr/>
              <a:t>6/21/20</a:t>
            </a:fld>
            <a:endParaRPr lang="en-US"/>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3121817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6"/>
            <a:ext cx="2133600" cy="365125"/>
          </a:xfrm>
          <a:prstGeom prst="rect">
            <a:avLst/>
          </a:prstGeom>
        </p:spPr>
        <p:txBody>
          <a:bodyPr/>
          <a:lstStyle/>
          <a:p>
            <a:fld id="{B86A9B72-EFE5-0C44-9856-127B83BB47D0}" type="datetimeFigureOut">
              <a:rPr lang="en-US" smtClean="0"/>
              <a:pPr/>
              <a:t>6/21/20</a:t>
            </a:fld>
            <a:endParaRPr lang="en-US"/>
          </a:p>
        </p:txBody>
      </p:sp>
      <p:sp>
        <p:nvSpPr>
          <p:cNvPr id="8" name="Footer Placeholder 7"/>
          <p:cNvSpPr>
            <a:spLocks noGrp="1"/>
          </p:cNvSpPr>
          <p:nvPr>
            <p:ph type="ftr" sz="quarter" idx="11"/>
          </p:nvPr>
        </p:nvSpPr>
        <p:spPr>
          <a:xfrm>
            <a:off x="3124200" y="6356356"/>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97236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6"/>
            <a:ext cx="2133600" cy="365125"/>
          </a:xfrm>
          <a:prstGeom prst="rect">
            <a:avLst/>
          </a:prstGeom>
        </p:spPr>
        <p:txBody>
          <a:bodyPr/>
          <a:lstStyle/>
          <a:p>
            <a:fld id="{B86A9B72-EFE5-0C44-9856-127B83BB47D0}" type="datetimeFigureOut">
              <a:rPr lang="en-US" smtClean="0"/>
              <a:pPr/>
              <a:t>6/21/20</a:t>
            </a:fld>
            <a:endParaRPr lang="en-US"/>
          </a:p>
        </p:txBody>
      </p:sp>
      <p:sp>
        <p:nvSpPr>
          <p:cNvPr id="4" name="Footer Placeholder 3"/>
          <p:cNvSpPr>
            <a:spLocks noGrp="1"/>
          </p:cNvSpPr>
          <p:nvPr>
            <p:ph type="ftr" sz="quarter" idx="11"/>
          </p:nvPr>
        </p:nvSpPr>
        <p:spPr>
          <a:xfrm>
            <a:off x="3124200" y="6356356"/>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1793170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6"/>
            <a:ext cx="2133600" cy="365125"/>
          </a:xfrm>
          <a:prstGeom prst="rect">
            <a:avLst/>
          </a:prstGeom>
        </p:spPr>
        <p:txBody>
          <a:bodyPr/>
          <a:lstStyle/>
          <a:p>
            <a:fld id="{B86A9B72-EFE5-0C44-9856-127B83BB47D0}" type="datetimeFigureOut">
              <a:rPr lang="en-US" smtClean="0"/>
              <a:pPr/>
              <a:t>6/21/20</a:t>
            </a:fld>
            <a:endParaRPr lang="en-US"/>
          </a:p>
        </p:txBody>
      </p:sp>
      <p:sp>
        <p:nvSpPr>
          <p:cNvPr id="3" name="Footer Placeholder 2"/>
          <p:cNvSpPr>
            <a:spLocks noGrp="1"/>
          </p:cNvSpPr>
          <p:nvPr>
            <p:ph type="ftr" sz="quarter" idx="11"/>
          </p:nvPr>
        </p:nvSpPr>
        <p:spPr>
          <a:xfrm>
            <a:off x="3124200" y="6356356"/>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11F1ED6-03CA-FF41-BAAB-392506A14B1E}" type="slidenum">
              <a:rPr lang="en-US" smtClean="0"/>
              <a:pPr/>
              <a:t>‹#›</a:t>
            </a:fld>
            <a:endParaRPr lang="en-US"/>
          </a:p>
        </p:txBody>
      </p:sp>
    </p:spTree>
    <p:extLst>
      <p:ext uri="{BB962C8B-B14F-4D97-AF65-F5344CB8AC3E}">
        <p14:creationId xmlns:p14="http://schemas.microsoft.com/office/powerpoint/2010/main" val="19966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1" y="6049342"/>
            <a:ext cx="9157815" cy="808658"/>
          </a:xfrm>
          <a:prstGeom prst="rect">
            <a:avLst/>
          </a:prstGeom>
          <a:solidFill>
            <a:srgbClr val="041E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213474" y="341769"/>
            <a:ext cx="8686426" cy="878966"/>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213474" y="1338867"/>
            <a:ext cx="8686426" cy="42627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27896" y="6070861"/>
            <a:ext cx="393097" cy="365125"/>
          </a:xfrm>
          <a:prstGeom prst="rect">
            <a:avLst/>
          </a:prstGeom>
        </p:spPr>
        <p:txBody>
          <a:bodyPr vert="horz" lIns="91440" tIns="45720" rIns="91440" bIns="45720" rtlCol="0" anchor="ctr"/>
          <a:lstStyle>
            <a:lvl1pPr algn="l">
              <a:defRPr sz="750">
                <a:solidFill>
                  <a:schemeClr val="bg1"/>
                </a:solidFill>
                <a:latin typeface="55 Helvetica Roman"/>
                <a:cs typeface="55 Helvetica Roman"/>
              </a:defRPr>
            </a:lvl1pPr>
          </a:lstStyle>
          <a:p>
            <a:fld id="{A11F1ED6-03CA-FF41-BAAB-392506A14B1E}" type="slidenum">
              <a:rPr lang="en-US" smtClean="0"/>
              <a:pPr/>
              <a:t>‹#›</a:t>
            </a:fld>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831905" y="6371261"/>
            <a:ext cx="3067995" cy="223845"/>
          </a:xfrm>
          <a:prstGeom prst="rect">
            <a:avLst/>
          </a:prstGeom>
        </p:spPr>
      </p:pic>
      <p:sp>
        <p:nvSpPr>
          <p:cNvPr id="7" name="Rectangle 6"/>
          <p:cNvSpPr/>
          <p:nvPr userDrawn="1"/>
        </p:nvSpPr>
        <p:spPr>
          <a:xfrm>
            <a:off x="-1" y="5956648"/>
            <a:ext cx="9144001" cy="92697"/>
          </a:xfrm>
          <a:prstGeom prst="rect">
            <a:avLst/>
          </a:prstGeom>
          <a:solidFill>
            <a:srgbClr val="BBBC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89726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342991" rtl="0" eaLnBrk="1" latinLnBrk="0" hangingPunct="1">
        <a:spcBef>
          <a:spcPct val="0"/>
        </a:spcBef>
        <a:buNone/>
        <a:defRPr sz="2701" b="1" i="0" kern="1200">
          <a:solidFill>
            <a:srgbClr val="002D50"/>
          </a:solidFill>
          <a:latin typeface="Helvetica Neue"/>
          <a:ea typeface="+mj-ea"/>
          <a:cs typeface="Helvetica Neue"/>
        </a:defRPr>
      </a:lvl1pPr>
    </p:titleStyle>
    <p:bodyStyle>
      <a:lvl1pPr marL="257244" indent="-257244" algn="l" defTabSz="342991" rtl="0" eaLnBrk="1" latinLnBrk="0" hangingPunct="1">
        <a:spcBef>
          <a:spcPct val="20000"/>
        </a:spcBef>
        <a:buFont typeface="Arial"/>
        <a:buChar char="•"/>
        <a:defRPr sz="2401" b="0" i="0" kern="1200">
          <a:solidFill>
            <a:schemeClr val="tx1"/>
          </a:solidFill>
          <a:latin typeface="Adobe Caslon Pro"/>
          <a:ea typeface="+mn-ea"/>
          <a:cs typeface="Adobe Caslon Pro"/>
        </a:defRPr>
      </a:lvl1pPr>
      <a:lvl2pPr marL="557361" indent="-214370" algn="l" defTabSz="342991" rtl="0" eaLnBrk="1" latinLnBrk="0" hangingPunct="1">
        <a:spcBef>
          <a:spcPct val="20000"/>
        </a:spcBef>
        <a:buFont typeface="Arial"/>
        <a:buChar char="–"/>
        <a:defRPr sz="2101" b="0" i="0" kern="1200">
          <a:solidFill>
            <a:schemeClr val="tx1"/>
          </a:solidFill>
          <a:latin typeface="Adobe Caslon Pro"/>
          <a:ea typeface="+mn-ea"/>
          <a:cs typeface="Adobe Caslon Pro"/>
        </a:defRPr>
      </a:lvl2pPr>
      <a:lvl3pPr marL="857479" indent="-171496" algn="l" defTabSz="342991" rtl="0" eaLnBrk="1" latinLnBrk="0" hangingPunct="1">
        <a:spcBef>
          <a:spcPct val="20000"/>
        </a:spcBef>
        <a:buFont typeface="Arial"/>
        <a:buChar char="•"/>
        <a:defRPr sz="1800" b="0" i="0" kern="1200">
          <a:solidFill>
            <a:schemeClr val="tx1"/>
          </a:solidFill>
          <a:latin typeface="Adobe Caslon Pro"/>
          <a:ea typeface="+mn-ea"/>
          <a:cs typeface="Adobe Caslon Pro"/>
        </a:defRPr>
      </a:lvl3pPr>
      <a:lvl4pPr marL="1200470" indent="-171496" algn="l" defTabSz="342991" rtl="0" eaLnBrk="1" latinLnBrk="0" hangingPunct="1">
        <a:spcBef>
          <a:spcPct val="20000"/>
        </a:spcBef>
        <a:buFont typeface="Arial"/>
        <a:buChar char="–"/>
        <a:defRPr sz="1500" b="0" i="0" kern="1200">
          <a:solidFill>
            <a:schemeClr val="tx1"/>
          </a:solidFill>
          <a:latin typeface="Adobe Caslon Pro"/>
          <a:ea typeface="+mn-ea"/>
          <a:cs typeface="Adobe Caslon Pro"/>
        </a:defRPr>
      </a:lvl4pPr>
      <a:lvl5pPr marL="1543461" indent="-171496" algn="l" defTabSz="342991" rtl="0" eaLnBrk="1" latinLnBrk="0" hangingPunct="1">
        <a:spcBef>
          <a:spcPct val="20000"/>
        </a:spcBef>
        <a:buFont typeface="Arial"/>
        <a:buChar char="»"/>
        <a:defRPr sz="1500" b="0" i="0" kern="1200">
          <a:solidFill>
            <a:schemeClr val="tx1"/>
          </a:solidFill>
          <a:latin typeface="Adobe Caslon Pro"/>
          <a:ea typeface="+mn-ea"/>
          <a:cs typeface="Adobe Caslon Pro"/>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91" rtl="0" eaLnBrk="1" latinLnBrk="0" hangingPunct="1">
        <a:defRPr sz="1350" kern="1200">
          <a:solidFill>
            <a:schemeClr val="tx1"/>
          </a:solidFill>
          <a:latin typeface="+mn-lt"/>
          <a:ea typeface="+mn-ea"/>
          <a:cs typeface="+mn-cs"/>
        </a:defRPr>
      </a:lvl1pPr>
      <a:lvl2pPr marL="342991" algn="l" defTabSz="342991" rtl="0" eaLnBrk="1" latinLnBrk="0" hangingPunct="1">
        <a:defRPr sz="1350" kern="1200">
          <a:solidFill>
            <a:schemeClr val="tx1"/>
          </a:solidFill>
          <a:latin typeface="+mn-lt"/>
          <a:ea typeface="+mn-ea"/>
          <a:cs typeface="+mn-cs"/>
        </a:defRPr>
      </a:lvl2pPr>
      <a:lvl3pPr marL="685983" algn="l" defTabSz="342991" rtl="0" eaLnBrk="1" latinLnBrk="0" hangingPunct="1">
        <a:defRPr sz="1350" kern="1200">
          <a:solidFill>
            <a:schemeClr val="tx1"/>
          </a:solidFill>
          <a:latin typeface="+mn-lt"/>
          <a:ea typeface="+mn-ea"/>
          <a:cs typeface="+mn-cs"/>
        </a:defRPr>
      </a:lvl3pPr>
      <a:lvl4pPr marL="1028974" algn="l" defTabSz="342991" rtl="0" eaLnBrk="1" latinLnBrk="0" hangingPunct="1">
        <a:defRPr sz="1350" kern="1200">
          <a:solidFill>
            <a:schemeClr val="tx1"/>
          </a:solidFill>
          <a:latin typeface="+mn-lt"/>
          <a:ea typeface="+mn-ea"/>
          <a:cs typeface="+mn-cs"/>
        </a:defRPr>
      </a:lvl4pPr>
      <a:lvl5pPr marL="1371966" algn="l" defTabSz="342991" rtl="0" eaLnBrk="1" latinLnBrk="0" hangingPunct="1">
        <a:defRPr sz="1350" kern="1200">
          <a:solidFill>
            <a:schemeClr val="tx1"/>
          </a:solidFill>
          <a:latin typeface="+mn-lt"/>
          <a:ea typeface="+mn-ea"/>
          <a:cs typeface="+mn-cs"/>
        </a:defRPr>
      </a:lvl5pPr>
      <a:lvl6pPr marL="1714957" algn="l" defTabSz="342991" rtl="0" eaLnBrk="1" latinLnBrk="0" hangingPunct="1">
        <a:defRPr sz="1350" kern="1200">
          <a:solidFill>
            <a:schemeClr val="tx1"/>
          </a:solidFill>
          <a:latin typeface="+mn-lt"/>
          <a:ea typeface="+mn-ea"/>
          <a:cs typeface="+mn-cs"/>
        </a:defRPr>
      </a:lvl6pPr>
      <a:lvl7pPr marL="2057949" algn="l" defTabSz="342991" rtl="0" eaLnBrk="1" latinLnBrk="0" hangingPunct="1">
        <a:defRPr sz="1350" kern="1200">
          <a:solidFill>
            <a:schemeClr val="tx1"/>
          </a:solidFill>
          <a:latin typeface="+mn-lt"/>
          <a:ea typeface="+mn-ea"/>
          <a:cs typeface="+mn-cs"/>
        </a:defRPr>
      </a:lvl7pPr>
      <a:lvl8pPr marL="2400940" algn="l" defTabSz="342991" rtl="0" eaLnBrk="1" latinLnBrk="0" hangingPunct="1">
        <a:defRPr sz="1350" kern="1200">
          <a:solidFill>
            <a:schemeClr val="tx1"/>
          </a:solidFill>
          <a:latin typeface="+mn-lt"/>
          <a:ea typeface="+mn-ea"/>
          <a:cs typeface="+mn-cs"/>
        </a:defRPr>
      </a:lvl8pPr>
      <a:lvl9pPr marL="2743932" algn="l" defTabSz="34299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s://apps.urban.org/features/wealth-inequality-char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apps.urban.org/features/wealth-inequality-char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nber.org/papers/w19984.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s://interactive.wbez.org/2020/banking/disparity/"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0"/>
            <a:ext cx="9151874" cy="6858000"/>
          </a:xfrm>
          <a:prstGeom prst="rect">
            <a:avLst/>
          </a:prstGeom>
          <a:solidFill>
            <a:srgbClr val="01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Neue Medium"/>
                <a:cs typeface="Helvetica Neue Medium"/>
              </a:rPr>
              <a:t>©</a:t>
            </a:r>
            <a:endParaRPr lang="en-US" sz="1350" dirty="0"/>
          </a:p>
        </p:txBody>
      </p:sp>
      <p:sp>
        <p:nvSpPr>
          <p:cNvPr id="6" name="Title 5"/>
          <p:cNvSpPr>
            <a:spLocks noGrp="1"/>
          </p:cNvSpPr>
          <p:nvPr>
            <p:ph type="ctrTitle"/>
          </p:nvPr>
        </p:nvSpPr>
        <p:spPr>
          <a:xfrm>
            <a:off x="626686" y="1502820"/>
            <a:ext cx="4714518" cy="978696"/>
          </a:xfrm>
        </p:spPr>
        <p:txBody>
          <a:bodyPr>
            <a:noAutofit/>
          </a:bodyPr>
          <a:lstStyle/>
          <a:p>
            <a:pPr algn="l"/>
            <a:r>
              <a:rPr lang="en-US" sz="4051" dirty="0">
                <a:solidFill>
                  <a:srgbClr val="BBBCBC"/>
                </a:solidFill>
              </a:rPr>
              <a:t>The Federal Reserve and Income Inequality</a:t>
            </a:r>
          </a:p>
        </p:txBody>
      </p:sp>
      <p:sp>
        <p:nvSpPr>
          <p:cNvPr id="7" name="Subtitle 6"/>
          <p:cNvSpPr>
            <a:spLocks noGrp="1"/>
          </p:cNvSpPr>
          <p:nvPr>
            <p:ph type="subTitle" idx="1"/>
          </p:nvPr>
        </p:nvSpPr>
        <p:spPr>
          <a:xfrm>
            <a:off x="626686" y="4142414"/>
            <a:ext cx="3558228" cy="1343986"/>
          </a:xfrm>
        </p:spPr>
        <p:txBody>
          <a:bodyPr>
            <a:normAutofit/>
          </a:bodyPr>
          <a:lstStyle/>
          <a:p>
            <a:r>
              <a:rPr lang="en-US" sz="1800" dirty="0">
                <a:latin typeface="Helvetica Neue Medium"/>
                <a:cs typeface="Helvetica Neue Medium"/>
              </a:rPr>
              <a:t>Emma Coleman Jordan </a:t>
            </a:r>
          </a:p>
          <a:p>
            <a:br>
              <a:rPr lang="en-US" sz="1200" dirty="0">
                <a:latin typeface="Helvetica Neue Medium"/>
                <a:cs typeface="Helvetica Neue Medium"/>
              </a:rPr>
            </a:br>
            <a:r>
              <a:rPr lang="en-US" sz="1200" b="0" dirty="0">
                <a:latin typeface="Helvetica Neue Medium"/>
                <a:cs typeface="Helvetica Neue Medium"/>
              </a:rPr>
              <a:t>J. </a:t>
            </a:r>
            <a:r>
              <a:rPr lang="en-US" sz="1200" b="0" dirty="0" err="1">
                <a:latin typeface="Helvetica Neue Medium"/>
                <a:cs typeface="Helvetica Neue Medium"/>
              </a:rPr>
              <a:t>Crilley</a:t>
            </a:r>
            <a:r>
              <a:rPr lang="en-US" sz="1200" b="0" dirty="0">
                <a:latin typeface="Helvetica Neue Medium"/>
                <a:cs typeface="Helvetica Neue Medium"/>
              </a:rPr>
              <a:t> Kelly and Terry Curtin Kelly Professor of Business Law</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898" y="4690387"/>
            <a:ext cx="2016788" cy="1422956"/>
          </a:xfrm>
          <a:prstGeom prst="rect">
            <a:avLst/>
          </a:prstGeom>
        </p:spPr>
      </p:pic>
      <p:sp>
        <p:nvSpPr>
          <p:cNvPr id="4" name="TextBox 3">
            <a:extLst>
              <a:ext uri="{FF2B5EF4-FFF2-40B4-BE49-F238E27FC236}">
                <a16:creationId xmlns:a16="http://schemas.microsoft.com/office/drawing/2014/main" id="{7F3F69ED-3F77-B448-872A-DECBB8CBB46A}"/>
              </a:ext>
            </a:extLst>
          </p:cNvPr>
          <p:cNvSpPr txBox="1"/>
          <p:nvPr/>
        </p:nvSpPr>
        <p:spPr>
          <a:xfrm>
            <a:off x="6643339" y="6476768"/>
            <a:ext cx="2343499" cy="253916"/>
          </a:xfrm>
          <a:prstGeom prst="rect">
            <a:avLst/>
          </a:prstGeom>
          <a:noFill/>
        </p:spPr>
        <p:txBody>
          <a:bodyPr wrap="square" rtlCol="0">
            <a:spAutoFit/>
          </a:bodyPr>
          <a:lstStyle/>
          <a:p>
            <a:r>
              <a:rPr lang="en-US" sz="1050" dirty="0">
                <a:solidFill>
                  <a:srgbClr val="003D81"/>
                </a:solidFill>
                <a:latin typeface="Helvetica Neue Medium"/>
                <a:cs typeface="Helvetica Neue Medium"/>
              </a:rPr>
              <a:t>© 2020 by Emma Coleman Jordan</a:t>
            </a:r>
            <a:endParaRPr lang="en-US" sz="1050" dirty="0">
              <a:solidFill>
                <a:srgbClr val="003D81"/>
              </a:solidFill>
            </a:endParaRPr>
          </a:p>
        </p:txBody>
      </p:sp>
    </p:spTree>
    <p:extLst>
      <p:ext uri="{BB962C8B-B14F-4D97-AF65-F5344CB8AC3E}">
        <p14:creationId xmlns:p14="http://schemas.microsoft.com/office/powerpoint/2010/main" val="306670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62150" y="306389"/>
            <a:ext cx="8229600" cy="591507"/>
          </a:xfrm>
          <a:prstGeom prst="rect">
            <a:avLst/>
          </a:prstGeom>
        </p:spPr>
        <p:txBody>
          <a:bodyPr vert="horz" lIns="68598" tIns="34299" rIns="68598" bIns="34299" rtlCol="0" anchor="t" anchorCtr="0">
            <a:noAutofit/>
          </a:bodyPr>
          <a:lstStyle>
            <a:lvl1pPr algn="l" defTabSz="457200" rtl="0" eaLnBrk="1" latinLnBrk="0" hangingPunct="1">
              <a:spcBef>
                <a:spcPct val="0"/>
              </a:spcBef>
              <a:buNone/>
              <a:defRPr sz="2000" b="1" i="0" kern="1200">
                <a:solidFill>
                  <a:srgbClr val="002D50"/>
                </a:solidFill>
                <a:latin typeface="Helvetica Neue"/>
                <a:ea typeface="+mj-ea"/>
                <a:cs typeface="Helvetica Neue"/>
              </a:defRPr>
            </a:lvl1pPr>
          </a:lstStyle>
          <a:p>
            <a:r>
              <a:rPr lang="en-US" sz="2701" dirty="0"/>
              <a:t>A Backdrop: Income and Assets Compounded </a:t>
            </a:r>
          </a:p>
        </p:txBody>
      </p:sp>
      <p:pic>
        <p:nvPicPr>
          <p:cNvPr id="7" name="Picture 6">
            <a:extLst>
              <a:ext uri="{FF2B5EF4-FFF2-40B4-BE49-F238E27FC236}">
                <a16:creationId xmlns:a16="http://schemas.microsoft.com/office/drawing/2014/main" id="{C4B1841A-F24D-F04A-ACF8-21885A7F19DC}"/>
              </a:ext>
            </a:extLst>
          </p:cNvPr>
          <p:cNvPicPr>
            <a:picLocks noChangeAspect="1"/>
          </p:cNvPicPr>
          <p:nvPr/>
        </p:nvPicPr>
        <p:blipFill>
          <a:blip r:embed="rId3"/>
          <a:stretch>
            <a:fillRect/>
          </a:stretch>
        </p:blipFill>
        <p:spPr>
          <a:xfrm>
            <a:off x="694501" y="1178721"/>
            <a:ext cx="7890014" cy="3742121"/>
          </a:xfrm>
          <a:prstGeom prst="rect">
            <a:avLst/>
          </a:prstGeom>
        </p:spPr>
      </p:pic>
      <p:sp>
        <p:nvSpPr>
          <p:cNvPr id="4" name="TextBox 3">
            <a:extLst>
              <a:ext uri="{FF2B5EF4-FFF2-40B4-BE49-F238E27FC236}">
                <a16:creationId xmlns:a16="http://schemas.microsoft.com/office/drawing/2014/main" id="{3E1A7AE3-7AE6-8949-97AD-6143CF65B237}"/>
              </a:ext>
            </a:extLst>
          </p:cNvPr>
          <p:cNvSpPr txBox="1"/>
          <p:nvPr/>
        </p:nvSpPr>
        <p:spPr>
          <a:xfrm>
            <a:off x="6643339" y="6561830"/>
            <a:ext cx="2343499" cy="253916"/>
          </a:xfrm>
          <a:prstGeom prst="rect">
            <a:avLst/>
          </a:prstGeom>
          <a:noFill/>
        </p:spPr>
        <p:txBody>
          <a:bodyPr wrap="square" rtlCol="0">
            <a:spAutoFit/>
          </a:bodyPr>
          <a:lstStyle/>
          <a:p>
            <a:r>
              <a:rPr lang="en-US" sz="1050" dirty="0">
                <a:solidFill>
                  <a:srgbClr val="003D81"/>
                </a:solidFill>
                <a:latin typeface="Helvetica Neue Medium"/>
                <a:cs typeface="Helvetica Neue Medium"/>
              </a:rPr>
              <a:t>© 2020 by Emma Coleman Jordan</a:t>
            </a:r>
            <a:endParaRPr lang="en-US" sz="1050" dirty="0">
              <a:solidFill>
                <a:srgbClr val="003D81"/>
              </a:solidFill>
            </a:endParaRPr>
          </a:p>
        </p:txBody>
      </p:sp>
      <p:sp>
        <p:nvSpPr>
          <p:cNvPr id="5" name="TextBox 4">
            <a:extLst>
              <a:ext uri="{FF2B5EF4-FFF2-40B4-BE49-F238E27FC236}">
                <a16:creationId xmlns:a16="http://schemas.microsoft.com/office/drawing/2014/main" id="{E6D2376D-1633-D542-B9CE-CC9CDCC6EDA3}"/>
              </a:ext>
            </a:extLst>
          </p:cNvPr>
          <p:cNvSpPr txBox="1"/>
          <p:nvPr/>
        </p:nvSpPr>
        <p:spPr>
          <a:xfrm>
            <a:off x="643701" y="4920842"/>
            <a:ext cx="4215857" cy="215444"/>
          </a:xfrm>
          <a:prstGeom prst="rect">
            <a:avLst/>
          </a:prstGeom>
          <a:noFill/>
        </p:spPr>
        <p:txBody>
          <a:bodyPr wrap="square" rtlCol="0">
            <a:spAutoFit/>
          </a:bodyPr>
          <a:lstStyle/>
          <a:p>
            <a:r>
              <a:rPr lang="en-US" sz="800" dirty="0">
                <a:solidFill>
                  <a:srgbClr val="63666A"/>
                </a:solidFill>
                <a:latin typeface="Helvetica" pitchFamily="2" charset="0"/>
                <a:hlinkClick r:id="rId4"/>
              </a:rPr>
              <a:t>https://</a:t>
            </a:r>
            <a:r>
              <a:rPr lang="en-US" sz="800" dirty="0" err="1">
                <a:solidFill>
                  <a:srgbClr val="63666A"/>
                </a:solidFill>
                <a:latin typeface="Helvetica" pitchFamily="2" charset="0"/>
                <a:hlinkClick r:id="rId4"/>
              </a:rPr>
              <a:t>apps.urban.org</a:t>
            </a:r>
            <a:r>
              <a:rPr lang="en-US" sz="800" dirty="0">
                <a:solidFill>
                  <a:srgbClr val="63666A"/>
                </a:solidFill>
                <a:latin typeface="Helvetica" pitchFamily="2" charset="0"/>
                <a:hlinkClick r:id="rId4"/>
              </a:rPr>
              <a:t>/features/wealth-inequality-charts/</a:t>
            </a:r>
            <a:endParaRPr lang="en-US" sz="800" dirty="0">
              <a:solidFill>
                <a:srgbClr val="63666A"/>
              </a:solidFill>
              <a:latin typeface="Helvetica" pitchFamily="2" charset="0"/>
            </a:endParaRPr>
          </a:p>
        </p:txBody>
      </p:sp>
      <p:sp>
        <p:nvSpPr>
          <p:cNvPr id="6" name="TextBox 5">
            <a:extLst>
              <a:ext uri="{FF2B5EF4-FFF2-40B4-BE49-F238E27FC236}">
                <a16:creationId xmlns:a16="http://schemas.microsoft.com/office/drawing/2014/main" id="{1FA510CE-19CE-AC45-967D-57032444D499}"/>
              </a:ext>
            </a:extLst>
          </p:cNvPr>
          <p:cNvSpPr txBox="1"/>
          <p:nvPr/>
        </p:nvSpPr>
        <p:spPr>
          <a:xfrm>
            <a:off x="4413911" y="3581793"/>
            <a:ext cx="4215857" cy="338554"/>
          </a:xfrm>
          <a:prstGeom prst="rect">
            <a:avLst/>
          </a:prstGeom>
          <a:noFill/>
        </p:spPr>
        <p:txBody>
          <a:bodyPr wrap="square" rtlCol="0">
            <a:spAutoFit/>
          </a:bodyPr>
          <a:lstStyle/>
          <a:p>
            <a:r>
              <a:rPr lang="en-US" sz="800" dirty="0">
                <a:solidFill>
                  <a:srgbClr val="63666A"/>
                </a:solidFill>
                <a:latin typeface="Helvetica" pitchFamily="2" charset="0"/>
              </a:rPr>
              <a:t>Chart from CNN Money, June 2011; data from Federal Reserve: https://</a:t>
            </a:r>
            <a:r>
              <a:rPr lang="en-US" sz="800" dirty="0" err="1">
                <a:solidFill>
                  <a:srgbClr val="63666A"/>
                </a:solidFill>
                <a:latin typeface="Helvetica" pitchFamily="2" charset="0"/>
              </a:rPr>
              <a:t>money.cnn.com</a:t>
            </a:r>
            <a:r>
              <a:rPr lang="en-US" sz="800" dirty="0">
                <a:solidFill>
                  <a:srgbClr val="63666A"/>
                </a:solidFill>
                <a:latin typeface="Helvetica" pitchFamily="2" charset="0"/>
              </a:rPr>
              <a:t>/2011/06/09/news/economy/</a:t>
            </a:r>
            <a:r>
              <a:rPr lang="en-US" sz="800" dirty="0" err="1">
                <a:solidFill>
                  <a:srgbClr val="63666A"/>
                </a:solidFill>
                <a:latin typeface="Helvetica" pitchFamily="2" charset="0"/>
              </a:rPr>
              <a:t>household_wealth</a:t>
            </a:r>
            <a:r>
              <a:rPr lang="en-US" sz="800" dirty="0">
                <a:solidFill>
                  <a:srgbClr val="63666A"/>
                </a:solidFill>
                <a:latin typeface="Helvetica" pitchFamily="2" charset="0"/>
              </a:rPr>
              <a:t>/</a:t>
            </a:r>
            <a:r>
              <a:rPr lang="en-US" sz="800" dirty="0" err="1">
                <a:solidFill>
                  <a:srgbClr val="63666A"/>
                </a:solidFill>
                <a:latin typeface="Helvetica" pitchFamily="2" charset="0"/>
              </a:rPr>
              <a:t>index.htm</a:t>
            </a:r>
            <a:endParaRPr lang="en-US" sz="800" dirty="0">
              <a:solidFill>
                <a:srgbClr val="63666A"/>
              </a:solidFill>
              <a:latin typeface="Helvetica" pitchFamily="2" charset="0"/>
            </a:endParaRPr>
          </a:p>
        </p:txBody>
      </p:sp>
    </p:spTree>
    <p:extLst>
      <p:ext uri="{BB962C8B-B14F-4D97-AF65-F5344CB8AC3E}">
        <p14:creationId xmlns:p14="http://schemas.microsoft.com/office/powerpoint/2010/main" val="3064773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62150" y="306389"/>
            <a:ext cx="8229600" cy="591507"/>
          </a:xfrm>
          <a:prstGeom prst="rect">
            <a:avLst/>
          </a:prstGeom>
        </p:spPr>
        <p:txBody>
          <a:bodyPr vert="horz" lIns="68598" tIns="34299" rIns="68598" bIns="34299" rtlCol="0" anchor="t" anchorCtr="0">
            <a:noAutofit/>
          </a:bodyPr>
          <a:lstStyle>
            <a:lvl1pPr algn="l" defTabSz="457200" rtl="0" eaLnBrk="1" latinLnBrk="0" hangingPunct="1">
              <a:spcBef>
                <a:spcPct val="0"/>
              </a:spcBef>
              <a:buNone/>
              <a:defRPr sz="2000" b="1" i="0" kern="1200">
                <a:solidFill>
                  <a:srgbClr val="002D50"/>
                </a:solidFill>
                <a:latin typeface="Helvetica Neue"/>
                <a:ea typeface="+mj-ea"/>
                <a:cs typeface="Helvetica Neue"/>
              </a:defRPr>
            </a:lvl1pPr>
          </a:lstStyle>
          <a:p>
            <a:r>
              <a:rPr lang="en-US" sz="2701" dirty="0"/>
              <a:t>A Backdrop: Income and Assets Compounded </a:t>
            </a:r>
          </a:p>
        </p:txBody>
      </p:sp>
      <p:pic>
        <p:nvPicPr>
          <p:cNvPr id="4" name="Picture 3">
            <a:extLst>
              <a:ext uri="{FF2B5EF4-FFF2-40B4-BE49-F238E27FC236}">
                <a16:creationId xmlns:a16="http://schemas.microsoft.com/office/drawing/2014/main" id="{EC28D12C-0793-7B4A-8BE4-08578DE59371}"/>
              </a:ext>
            </a:extLst>
          </p:cNvPr>
          <p:cNvPicPr>
            <a:picLocks noChangeAspect="1"/>
          </p:cNvPicPr>
          <p:nvPr/>
        </p:nvPicPr>
        <p:blipFill>
          <a:blip r:embed="rId3"/>
          <a:stretch>
            <a:fillRect/>
          </a:stretch>
        </p:blipFill>
        <p:spPr>
          <a:xfrm>
            <a:off x="867818" y="1151654"/>
            <a:ext cx="7018263" cy="4192326"/>
          </a:xfrm>
          <a:prstGeom prst="rect">
            <a:avLst/>
          </a:prstGeom>
        </p:spPr>
      </p:pic>
      <p:sp>
        <p:nvSpPr>
          <p:cNvPr id="5" name="TextBox 4">
            <a:extLst>
              <a:ext uri="{FF2B5EF4-FFF2-40B4-BE49-F238E27FC236}">
                <a16:creationId xmlns:a16="http://schemas.microsoft.com/office/drawing/2014/main" id="{0366A4A0-2DF5-8F4C-A5F6-A2E9E17F0B6C}"/>
              </a:ext>
            </a:extLst>
          </p:cNvPr>
          <p:cNvSpPr txBox="1"/>
          <p:nvPr/>
        </p:nvSpPr>
        <p:spPr>
          <a:xfrm>
            <a:off x="6643339" y="6561830"/>
            <a:ext cx="2343499" cy="253916"/>
          </a:xfrm>
          <a:prstGeom prst="rect">
            <a:avLst/>
          </a:prstGeom>
          <a:noFill/>
        </p:spPr>
        <p:txBody>
          <a:bodyPr wrap="square" rtlCol="0">
            <a:spAutoFit/>
          </a:bodyPr>
          <a:lstStyle/>
          <a:p>
            <a:r>
              <a:rPr lang="en-US" sz="1050" dirty="0">
                <a:solidFill>
                  <a:srgbClr val="003D81"/>
                </a:solidFill>
                <a:latin typeface="Helvetica Neue Medium"/>
                <a:cs typeface="Helvetica Neue Medium"/>
              </a:rPr>
              <a:t>© 2020 by Emma Coleman Jordan</a:t>
            </a:r>
            <a:endParaRPr lang="en-US" sz="1050" dirty="0">
              <a:solidFill>
                <a:srgbClr val="003D81"/>
              </a:solidFill>
            </a:endParaRPr>
          </a:p>
        </p:txBody>
      </p:sp>
      <p:sp>
        <p:nvSpPr>
          <p:cNvPr id="6" name="TextBox 5">
            <a:extLst>
              <a:ext uri="{FF2B5EF4-FFF2-40B4-BE49-F238E27FC236}">
                <a16:creationId xmlns:a16="http://schemas.microsoft.com/office/drawing/2014/main" id="{5471F370-5C39-2E4A-A807-66861EA814DF}"/>
              </a:ext>
            </a:extLst>
          </p:cNvPr>
          <p:cNvSpPr txBox="1"/>
          <p:nvPr/>
        </p:nvSpPr>
        <p:spPr>
          <a:xfrm>
            <a:off x="770701" y="5382294"/>
            <a:ext cx="4215857" cy="215444"/>
          </a:xfrm>
          <a:prstGeom prst="rect">
            <a:avLst/>
          </a:prstGeom>
          <a:noFill/>
        </p:spPr>
        <p:txBody>
          <a:bodyPr wrap="square" rtlCol="0">
            <a:spAutoFit/>
          </a:bodyPr>
          <a:lstStyle/>
          <a:p>
            <a:r>
              <a:rPr lang="en-US" sz="800" dirty="0">
                <a:solidFill>
                  <a:srgbClr val="63666A"/>
                </a:solidFill>
                <a:latin typeface="Helvetica" pitchFamily="2" charset="0"/>
                <a:hlinkClick r:id="rId4"/>
              </a:rPr>
              <a:t>https://</a:t>
            </a:r>
            <a:r>
              <a:rPr lang="en-US" sz="800" dirty="0" err="1">
                <a:solidFill>
                  <a:srgbClr val="63666A"/>
                </a:solidFill>
                <a:latin typeface="Helvetica" pitchFamily="2" charset="0"/>
                <a:hlinkClick r:id="rId4"/>
              </a:rPr>
              <a:t>apps.urban.org</a:t>
            </a:r>
            <a:r>
              <a:rPr lang="en-US" sz="800" dirty="0">
                <a:solidFill>
                  <a:srgbClr val="63666A"/>
                </a:solidFill>
                <a:latin typeface="Helvetica" pitchFamily="2" charset="0"/>
                <a:hlinkClick r:id="rId4"/>
              </a:rPr>
              <a:t>/features/wealth-inequality-charts/</a:t>
            </a:r>
            <a:endParaRPr lang="en-US" sz="800" dirty="0">
              <a:solidFill>
                <a:srgbClr val="63666A"/>
              </a:solidFill>
              <a:latin typeface="Helvetica" pitchFamily="2" charset="0"/>
            </a:endParaRPr>
          </a:p>
        </p:txBody>
      </p:sp>
    </p:spTree>
    <p:extLst>
      <p:ext uri="{BB962C8B-B14F-4D97-AF65-F5344CB8AC3E}">
        <p14:creationId xmlns:p14="http://schemas.microsoft.com/office/powerpoint/2010/main" val="157646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5176" y="310896"/>
            <a:ext cx="8686426" cy="580368"/>
          </a:xfrm>
        </p:spPr>
        <p:txBody>
          <a:bodyPr/>
          <a:lstStyle/>
          <a:p>
            <a:r>
              <a:rPr lang="en-US" dirty="0"/>
              <a:t>The Fed’s Role</a:t>
            </a:r>
          </a:p>
        </p:txBody>
      </p:sp>
      <p:sp>
        <p:nvSpPr>
          <p:cNvPr id="6" name="Content Placeholder 5"/>
          <p:cNvSpPr>
            <a:spLocks noGrp="1"/>
          </p:cNvSpPr>
          <p:nvPr>
            <p:ph idx="1"/>
          </p:nvPr>
        </p:nvSpPr>
        <p:spPr>
          <a:xfrm>
            <a:off x="391222" y="1064578"/>
            <a:ext cx="4107751" cy="2261718"/>
          </a:xfrm>
        </p:spPr>
        <p:txBody>
          <a:bodyPr>
            <a:normAutofit fontScale="92500" lnSpcReduction="10000"/>
          </a:bodyPr>
          <a:lstStyle/>
          <a:p>
            <a:pPr>
              <a:spcBef>
                <a:spcPts val="375"/>
              </a:spcBef>
            </a:pPr>
            <a:r>
              <a:rPr lang="en-US" sz="2400" b="1" dirty="0"/>
              <a:t>Deregulation</a:t>
            </a:r>
          </a:p>
          <a:p>
            <a:pPr lvl="1">
              <a:spcBef>
                <a:spcPts val="375"/>
              </a:spcBef>
            </a:pPr>
            <a:r>
              <a:rPr lang="en-US" sz="2100" dirty="0"/>
              <a:t>Off-balance-sheet permissions</a:t>
            </a:r>
          </a:p>
          <a:p>
            <a:pPr lvl="1">
              <a:spcBef>
                <a:spcPts val="375"/>
              </a:spcBef>
            </a:pPr>
            <a:r>
              <a:rPr lang="en-US" sz="2100" dirty="0"/>
              <a:t>Racial steering </a:t>
            </a:r>
          </a:p>
          <a:p>
            <a:pPr lvl="1">
              <a:spcBef>
                <a:spcPts val="375"/>
              </a:spcBef>
            </a:pPr>
            <a:r>
              <a:rPr lang="en-US" sz="2100" dirty="0"/>
              <a:t>Resulting decline in household net worth: $16.4 trillion</a:t>
            </a:r>
          </a:p>
          <a:p>
            <a:pPr lvl="1">
              <a:spcBef>
                <a:spcPts val="375"/>
              </a:spcBef>
            </a:pPr>
            <a:endParaRPr lang="en-US" sz="2100" dirty="0"/>
          </a:p>
          <a:p>
            <a:pPr>
              <a:spcBef>
                <a:spcPts val="375"/>
              </a:spcBef>
            </a:pPr>
            <a:r>
              <a:rPr lang="en-US" sz="2400" b="1" dirty="0"/>
              <a:t>Cognitive narrowness</a:t>
            </a:r>
          </a:p>
        </p:txBody>
      </p:sp>
      <p:sp>
        <p:nvSpPr>
          <p:cNvPr id="9" name="TextBox 8"/>
          <p:cNvSpPr txBox="1"/>
          <p:nvPr/>
        </p:nvSpPr>
        <p:spPr>
          <a:xfrm>
            <a:off x="4683208" y="21526184"/>
            <a:ext cx="4376046" cy="646331"/>
          </a:xfrm>
          <a:prstGeom prst="rect">
            <a:avLst/>
          </a:prstGeom>
          <a:noFill/>
        </p:spPr>
        <p:txBody>
          <a:bodyPr wrap="square" rtlCol="0">
            <a:spAutoFit/>
          </a:bodyPr>
          <a:lstStyle/>
          <a:p>
            <a:pPr>
              <a:lnSpc>
                <a:spcPct val="120000"/>
              </a:lnSpc>
            </a:pPr>
            <a:r>
              <a:rPr lang="en-US" sz="1500" b="1" dirty="0">
                <a:latin typeface="Helvetica Neue"/>
                <a:cs typeface="Helvetica Neue"/>
              </a:rPr>
              <a:t>Bulleted Text Style Title—</a:t>
            </a:r>
            <a:br>
              <a:rPr lang="en-US" sz="1500" b="1" dirty="0">
                <a:latin typeface="Helvetica Neue"/>
                <a:cs typeface="Helvetica Neue"/>
              </a:rPr>
            </a:br>
            <a:r>
              <a:rPr lang="en-US" sz="1500" b="1" dirty="0">
                <a:latin typeface="Helvetica Neue"/>
                <a:cs typeface="Helvetica Neue"/>
              </a:rPr>
              <a:t>Helvetica </a:t>
            </a:r>
            <a:r>
              <a:rPr lang="en-US" sz="1500" b="1" dirty="0" err="1">
                <a:latin typeface="Helvetica Neue"/>
                <a:cs typeface="Helvetica Neue"/>
              </a:rPr>
              <a:t>Neue</a:t>
            </a:r>
            <a:r>
              <a:rPr lang="en-US" sz="1500" b="1" dirty="0">
                <a:latin typeface="Helvetica Neue"/>
                <a:cs typeface="Helvetica Neue"/>
              </a:rPr>
              <a:t> 20pt Bold</a:t>
            </a:r>
          </a:p>
        </p:txBody>
      </p:sp>
      <p:pic>
        <p:nvPicPr>
          <p:cNvPr id="3" name="Picture 2">
            <a:extLst>
              <a:ext uri="{FF2B5EF4-FFF2-40B4-BE49-F238E27FC236}">
                <a16:creationId xmlns:a16="http://schemas.microsoft.com/office/drawing/2014/main" id="{96E6F398-3D1B-F649-8371-B8286BD28B57}"/>
              </a:ext>
            </a:extLst>
          </p:cNvPr>
          <p:cNvPicPr>
            <a:picLocks noChangeAspect="1"/>
          </p:cNvPicPr>
          <p:nvPr/>
        </p:nvPicPr>
        <p:blipFill>
          <a:blip r:embed="rId3"/>
          <a:stretch>
            <a:fillRect/>
          </a:stretch>
        </p:blipFill>
        <p:spPr>
          <a:xfrm>
            <a:off x="4498971" y="1064578"/>
            <a:ext cx="4323964" cy="2548863"/>
          </a:xfrm>
          <a:prstGeom prst="rect">
            <a:avLst/>
          </a:prstGeom>
        </p:spPr>
      </p:pic>
      <p:pic>
        <p:nvPicPr>
          <p:cNvPr id="10" name="Picture 9">
            <a:extLst>
              <a:ext uri="{FF2B5EF4-FFF2-40B4-BE49-F238E27FC236}">
                <a16:creationId xmlns:a16="http://schemas.microsoft.com/office/drawing/2014/main" id="{1928F916-D568-DA40-828E-57ED5BD3AE29}"/>
              </a:ext>
            </a:extLst>
          </p:cNvPr>
          <p:cNvPicPr>
            <a:picLocks noChangeAspect="1"/>
          </p:cNvPicPr>
          <p:nvPr/>
        </p:nvPicPr>
        <p:blipFill>
          <a:blip r:embed="rId4"/>
          <a:stretch>
            <a:fillRect/>
          </a:stretch>
        </p:blipFill>
        <p:spPr>
          <a:xfrm>
            <a:off x="499730" y="3487539"/>
            <a:ext cx="3737005" cy="2456458"/>
          </a:xfrm>
          <a:prstGeom prst="rect">
            <a:avLst/>
          </a:prstGeom>
        </p:spPr>
      </p:pic>
      <p:sp>
        <p:nvSpPr>
          <p:cNvPr id="12" name="Content Placeholder 5">
            <a:extLst>
              <a:ext uri="{FF2B5EF4-FFF2-40B4-BE49-F238E27FC236}">
                <a16:creationId xmlns:a16="http://schemas.microsoft.com/office/drawing/2014/main" id="{F086E96B-CA07-FC48-8CF8-BDF3F29829E5}"/>
              </a:ext>
            </a:extLst>
          </p:cNvPr>
          <p:cNvSpPr txBox="1">
            <a:spLocks/>
          </p:cNvSpPr>
          <p:nvPr/>
        </p:nvSpPr>
        <p:spPr>
          <a:xfrm>
            <a:off x="4607077" y="4307717"/>
            <a:ext cx="4107751" cy="917149"/>
          </a:xfrm>
          <a:prstGeom prst="rect">
            <a:avLst/>
          </a:prstGeom>
        </p:spPr>
        <p:txBody>
          <a:bodyPr vert="horz" lIns="91440" tIns="45720" rIns="91440" bIns="45720" rtlCol="0">
            <a:normAutofit/>
          </a:bodyPr>
          <a:lstStyle>
            <a:lvl1pPr marL="257244" indent="-257244" algn="l" defTabSz="342991" rtl="0" eaLnBrk="1" latinLnBrk="0" hangingPunct="1">
              <a:spcBef>
                <a:spcPct val="20000"/>
              </a:spcBef>
              <a:buFont typeface="Arial"/>
              <a:buChar char="•"/>
              <a:defRPr sz="2401" b="0" i="0" kern="1200">
                <a:solidFill>
                  <a:schemeClr val="tx1"/>
                </a:solidFill>
                <a:latin typeface="Adobe Caslon Pro"/>
                <a:ea typeface="+mn-ea"/>
                <a:cs typeface="Adobe Caslon Pro"/>
              </a:defRPr>
            </a:lvl1pPr>
            <a:lvl2pPr marL="557361" indent="-214370" algn="l" defTabSz="342991" rtl="0" eaLnBrk="1" latinLnBrk="0" hangingPunct="1">
              <a:spcBef>
                <a:spcPct val="20000"/>
              </a:spcBef>
              <a:buFont typeface="Arial"/>
              <a:buChar char="–"/>
              <a:defRPr sz="2101" b="0" i="0" kern="1200">
                <a:solidFill>
                  <a:schemeClr val="tx1"/>
                </a:solidFill>
                <a:latin typeface="Adobe Caslon Pro"/>
                <a:ea typeface="+mn-ea"/>
                <a:cs typeface="Adobe Caslon Pro"/>
              </a:defRPr>
            </a:lvl2pPr>
            <a:lvl3pPr marL="857479" indent="-171496" algn="l" defTabSz="342991" rtl="0" eaLnBrk="1" latinLnBrk="0" hangingPunct="1">
              <a:spcBef>
                <a:spcPct val="20000"/>
              </a:spcBef>
              <a:buFont typeface="Arial"/>
              <a:buChar char="•"/>
              <a:defRPr sz="1800" b="0" i="0" kern="1200">
                <a:solidFill>
                  <a:schemeClr val="tx1"/>
                </a:solidFill>
                <a:latin typeface="Adobe Caslon Pro"/>
                <a:ea typeface="+mn-ea"/>
                <a:cs typeface="Adobe Caslon Pro"/>
              </a:defRPr>
            </a:lvl3pPr>
            <a:lvl4pPr marL="1200470" indent="-171496" algn="l" defTabSz="342991" rtl="0" eaLnBrk="1" latinLnBrk="0" hangingPunct="1">
              <a:spcBef>
                <a:spcPct val="20000"/>
              </a:spcBef>
              <a:buFont typeface="Arial"/>
              <a:buChar char="–"/>
              <a:defRPr sz="1500" b="0" i="0" kern="1200">
                <a:solidFill>
                  <a:schemeClr val="tx1"/>
                </a:solidFill>
                <a:latin typeface="Adobe Caslon Pro"/>
                <a:ea typeface="+mn-ea"/>
                <a:cs typeface="Adobe Caslon Pro"/>
              </a:defRPr>
            </a:lvl4pPr>
            <a:lvl5pPr marL="1543461" indent="-171496" algn="l" defTabSz="342991" rtl="0" eaLnBrk="1" latinLnBrk="0" hangingPunct="1">
              <a:spcBef>
                <a:spcPct val="20000"/>
              </a:spcBef>
              <a:buFont typeface="Arial"/>
              <a:buChar char="»"/>
              <a:defRPr sz="1500" b="0" i="0" kern="1200">
                <a:solidFill>
                  <a:schemeClr val="tx1"/>
                </a:solidFill>
                <a:latin typeface="Adobe Caslon Pro"/>
                <a:ea typeface="+mn-ea"/>
                <a:cs typeface="Adobe Caslon Pro"/>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375"/>
              </a:spcBef>
            </a:pPr>
            <a:r>
              <a:rPr lang="en-US" sz="2200" b="1" dirty="0"/>
              <a:t>Subprime crisis response</a:t>
            </a:r>
          </a:p>
          <a:p>
            <a:pPr lvl="1">
              <a:spcBef>
                <a:spcPts val="375"/>
              </a:spcBef>
            </a:pPr>
            <a:r>
              <a:rPr lang="en-US" sz="1900" dirty="0"/>
              <a:t>TPS (next slide)</a:t>
            </a:r>
          </a:p>
        </p:txBody>
      </p:sp>
      <p:sp>
        <p:nvSpPr>
          <p:cNvPr id="8" name="TextBox 7">
            <a:extLst>
              <a:ext uri="{FF2B5EF4-FFF2-40B4-BE49-F238E27FC236}">
                <a16:creationId xmlns:a16="http://schemas.microsoft.com/office/drawing/2014/main" id="{3354576E-BE14-D54D-A643-B43E6490B503}"/>
              </a:ext>
            </a:extLst>
          </p:cNvPr>
          <p:cNvSpPr txBox="1"/>
          <p:nvPr/>
        </p:nvSpPr>
        <p:spPr>
          <a:xfrm>
            <a:off x="6643339" y="6561830"/>
            <a:ext cx="2343499" cy="253916"/>
          </a:xfrm>
          <a:prstGeom prst="rect">
            <a:avLst/>
          </a:prstGeom>
          <a:noFill/>
        </p:spPr>
        <p:txBody>
          <a:bodyPr wrap="square" rtlCol="0">
            <a:spAutoFit/>
          </a:bodyPr>
          <a:lstStyle/>
          <a:p>
            <a:r>
              <a:rPr lang="en-US" sz="1050" dirty="0">
                <a:solidFill>
                  <a:srgbClr val="003D81"/>
                </a:solidFill>
                <a:latin typeface="Helvetica Neue Medium"/>
                <a:cs typeface="Helvetica Neue Medium"/>
              </a:rPr>
              <a:t>© 2020 by Emma Coleman Jordan</a:t>
            </a:r>
            <a:endParaRPr lang="en-US" sz="1050" dirty="0">
              <a:solidFill>
                <a:srgbClr val="003D81"/>
              </a:solidFill>
            </a:endParaRPr>
          </a:p>
        </p:txBody>
      </p:sp>
      <p:sp>
        <p:nvSpPr>
          <p:cNvPr id="2" name="TextBox 1">
            <a:extLst>
              <a:ext uri="{FF2B5EF4-FFF2-40B4-BE49-F238E27FC236}">
                <a16:creationId xmlns:a16="http://schemas.microsoft.com/office/drawing/2014/main" id="{71E5966C-23F2-0B43-A064-6EA6A7FE2B5B}"/>
              </a:ext>
            </a:extLst>
          </p:cNvPr>
          <p:cNvSpPr txBox="1"/>
          <p:nvPr/>
        </p:nvSpPr>
        <p:spPr>
          <a:xfrm>
            <a:off x="4413911" y="3581793"/>
            <a:ext cx="4215857" cy="338554"/>
          </a:xfrm>
          <a:prstGeom prst="rect">
            <a:avLst/>
          </a:prstGeom>
          <a:noFill/>
        </p:spPr>
        <p:txBody>
          <a:bodyPr wrap="square" rtlCol="0">
            <a:spAutoFit/>
          </a:bodyPr>
          <a:lstStyle/>
          <a:p>
            <a:r>
              <a:rPr lang="en-US" sz="800" dirty="0">
                <a:solidFill>
                  <a:srgbClr val="63666A"/>
                </a:solidFill>
                <a:latin typeface="Helvetica" pitchFamily="2" charset="0"/>
              </a:rPr>
              <a:t>Chart from CNN Money, June 2011; data from Federal Reserve: https://</a:t>
            </a:r>
            <a:r>
              <a:rPr lang="en-US" sz="800" dirty="0" err="1">
                <a:solidFill>
                  <a:srgbClr val="63666A"/>
                </a:solidFill>
                <a:latin typeface="Helvetica" pitchFamily="2" charset="0"/>
              </a:rPr>
              <a:t>money.cnn.com</a:t>
            </a:r>
            <a:r>
              <a:rPr lang="en-US" sz="800" dirty="0">
                <a:solidFill>
                  <a:srgbClr val="63666A"/>
                </a:solidFill>
                <a:latin typeface="Helvetica" pitchFamily="2" charset="0"/>
              </a:rPr>
              <a:t>/2011/06/09/news/economy/</a:t>
            </a:r>
            <a:r>
              <a:rPr lang="en-US" sz="800" dirty="0" err="1">
                <a:solidFill>
                  <a:srgbClr val="63666A"/>
                </a:solidFill>
                <a:latin typeface="Helvetica" pitchFamily="2" charset="0"/>
              </a:rPr>
              <a:t>household_wealth</a:t>
            </a:r>
            <a:r>
              <a:rPr lang="en-US" sz="800" dirty="0">
                <a:solidFill>
                  <a:srgbClr val="63666A"/>
                </a:solidFill>
                <a:latin typeface="Helvetica" pitchFamily="2" charset="0"/>
              </a:rPr>
              <a:t>/</a:t>
            </a:r>
            <a:r>
              <a:rPr lang="en-US" sz="800" dirty="0" err="1">
                <a:solidFill>
                  <a:srgbClr val="63666A"/>
                </a:solidFill>
                <a:latin typeface="Helvetica" pitchFamily="2" charset="0"/>
              </a:rPr>
              <a:t>index.htm</a:t>
            </a:r>
            <a:endParaRPr lang="en-US" sz="800" dirty="0">
              <a:solidFill>
                <a:srgbClr val="63666A"/>
              </a:solidFill>
              <a:latin typeface="Helvetica" pitchFamily="2" charset="0"/>
            </a:endParaRPr>
          </a:p>
        </p:txBody>
      </p:sp>
    </p:spTree>
    <p:extLst>
      <p:ext uri="{BB962C8B-B14F-4D97-AF65-F5344CB8AC3E}">
        <p14:creationId xmlns:p14="http://schemas.microsoft.com/office/powerpoint/2010/main" val="245363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83208" y="21526184"/>
            <a:ext cx="4376046" cy="646331"/>
          </a:xfrm>
          <a:prstGeom prst="rect">
            <a:avLst/>
          </a:prstGeom>
          <a:noFill/>
        </p:spPr>
        <p:txBody>
          <a:bodyPr wrap="square" rtlCol="0">
            <a:spAutoFit/>
          </a:bodyPr>
          <a:lstStyle/>
          <a:p>
            <a:pPr>
              <a:lnSpc>
                <a:spcPct val="120000"/>
              </a:lnSpc>
            </a:pPr>
            <a:r>
              <a:rPr lang="en-US" sz="1500" b="1" dirty="0">
                <a:latin typeface="Helvetica Neue"/>
                <a:cs typeface="Helvetica Neue"/>
              </a:rPr>
              <a:t>Bulleted Text Style Title—</a:t>
            </a:r>
            <a:br>
              <a:rPr lang="en-US" sz="1500" b="1" dirty="0">
                <a:latin typeface="Helvetica Neue"/>
                <a:cs typeface="Helvetica Neue"/>
              </a:rPr>
            </a:br>
            <a:r>
              <a:rPr lang="en-US" sz="1500" b="1" dirty="0">
                <a:latin typeface="Helvetica Neue"/>
                <a:cs typeface="Helvetica Neue"/>
              </a:rPr>
              <a:t>Helvetica </a:t>
            </a:r>
            <a:r>
              <a:rPr lang="en-US" sz="1500" b="1" dirty="0" err="1">
                <a:latin typeface="Helvetica Neue"/>
                <a:cs typeface="Helvetica Neue"/>
              </a:rPr>
              <a:t>Neue</a:t>
            </a:r>
            <a:r>
              <a:rPr lang="en-US" sz="1500" b="1" dirty="0">
                <a:latin typeface="Helvetica Neue"/>
                <a:cs typeface="Helvetica Neue"/>
              </a:rPr>
              <a:t> 20pt Bold</a:t>
            </a:r>
          </a:p>
        </p:txBody>
      </p:sp>
      <p:pic>
        <p:nvPicPr>
          <p:cNvPr id="12" name="Picture 11">
            <a:extLst>
              <a:ext uri="{FF2B5EF4-FFF2-40B4-BE49-F238E27FC236}">
                <a16:creationId xmlns:a16="http://schemas.microsoft.com/office/drawing/2014/main" id="{9DB29261-2BA2-AB40-84E8-2D5AE451B76A}"/>
              </a:ext>
            </a:extLst>
          </p:cNvPr>
          <p:cNvPicPr>
            <a:picLocks noChangeAspect="1"/>
          </p:cNvPicPr>
          <p:nvPr/>
        </p:nvPicPr>
        <p:blipFill>
          <a:blip r:embed="rId3"/>
          <a:stretch>
            <a:fillRect/>
          </a:stretch>
        </p:blipFill>
        <p:spPr>
          <a:xfrm>
            <a:off x="1203669" y="478194"/>
            <a:ext cx="6530631" cy="5044729"/>
          </a:xfrm>
          <a:prstGeom prst="rect">
            <a:avLst/>
          </a:prstGeom>
        </p:spPr>
      </p:pic>
      <p:sp>
        <p:nvSpPr>
          <p:cNvPr id="4" name="TextBox 3">
            <a:extLst>
              <a:ext uri="{FF2B5EF4-FFF2-40B4-BE49-F238E27FC236}">
                <a16:creationId xmlns:a16="http://schemas.microsoft.com/office/drawing/2014/main" id="{EEA4F17B-7D25-A343-9C93-3727CD9A2319}"/>
              </a:ext>
            </a:extLst>
          </p:cNvPr>
          <p:cNvSpPr txBox="1"/>
          <p:nvPr/>
        </p:nvSpPr>
        <p:spPr>
          <a:xfrm>
            <a:off x="6643339" y="6561830"/>
            <a:ext cx="2343499" cy="253916"/>
          </a:xfrm>
          <a:prstGeom prst="rect">
            <a:avLst/>
          </a:prstGeom>
          <a:noFill/>
        </p:spPr>
        <p:txBody>
          <a:bodyPr wrap="square" rtlCol="0">
            <a:spAutoFit/>
          </a:bodyPr>
          <a:lstStyle/>
          <a:p>
            <a:r>
              <a:rPr lang="en-US" sz="1050" dirty="0">
                <a:solidFill>
                  <a:srgbClr val="003D81"/>
                </a:solidFill>
                <a:latin typeface="Helvetica Neue Medium"/>
                <a:cs typeface="Helvetica Neue Medium"/>
              </a:rPr>
              <a:t>© 2020 by Emma Coleman Jordan</a:t>
            </a:r>
            <a:endParaRPr lang="en-US" sz="1050" dirty="0">
              <a:solidFill>
                <a:srgbClr val="003D81"/>
              </a:solidFill>
            </a:endParaRPr>
          </a:p>
        </p:txBody>
      </p:sp>
      <p:sp>
        <p:nvSpPr>
          <p:cNvPr id="5" name="TextBox 4">
            <a:extLst>
              <a:ext uri="{FF2B5EF4-FFF2-40B4-BE49-F238E27FC236}">
                <a16:creationId xmlns:a16="http://schemas.microsoft.com/office/drawing/2014/main" id="{644244B9-D120-C640-9197-76E0DB6B5A2C}"/>
              </a:ext>
            </a:extLst>
          </p:cNvPr>
          <p:cNvSpPr txBox="1"/>
          <p:nvPr/>
        </p:nvSpPr>
        <p:spPr>
          <a:xfrm>
            <a:off x="1254469" y="5546746"/>
            <a:ext cx="5796889" cy="215444"/>
          </a:xfrm>
          <a:prstGeom prst="rect">
            <a:avLst/>
          </a:prstGeom>
          <a:noFill/>
        </p:spPr>
        <p:txBody>
          <a:bodyPr wrap="square" rtlCol="0">
            <a:spAutoFit/>
          </a:bodyPr>
          <a:lstStyle/>
          <a:p>
            <a:pPr>
              <a:defRPr/>
            </a:pPr>
            <a:r>
              <a:rPr lang="en-US" sz="800" dirty="0">
                <a:solidFill>
                  <a:srgbClr val="63666A"/>
                </a:solidFill>
                <a:latin typeface="Helvetica" pitchFamily="2" charset="0"/>
              </a:rPr>
              <a:t>Source: Nicole </a:t>
            </a:r>
            <a:r>
              <a:rPr lang="en-US" sz="800" dirty="0" err="1">
                <a:solidFill>
                  <a:srgbClr val="63666A"/>
                </a:solidFill>
                <a:latin typeface="Helvetica" pitchFamily="2" charset="0"/>
              </a:rPr>
              <a:t>Boyson</a:t>
            </a:r>
            <a:r>
              <a:rPr lang="en-US" sz="800" dirty="0">
                <a:solidFill>
                  <a:srgbClr val="63666A"/>
                </a:solidFill>
                <a:latin typeface="Helvetica" pitchFamily="2" charset="0"/>
              </a:rPr>
              <a:t> et al, available at </a:t>
            </a:r>
            <a:r>
              <a:rPr lang="en-US" sz="800" dirty="0">
                <a:solidFill>
                  <a:srgbClr val="63666A"/>
                </a:solidFill>
                <a:latin typeface="Helvetica" pitchFamily="2" charset="0"/>
                <a:hlinkClick r:id="rId4"/>
              </a:rPr>
              <a:t>http://</a:t>
            </a:r>
            <a:r>
              <a:rPr lang="en-US" sz="800" dirty="0" err="1">
                <a:solidFill>
                  <a:srgbClr val="63666A"/>
                </a:solidFill>
                <a:latin typeface="Helvetica" pitchFamily="2" charset="0"/>
                <a:hlinkClick r:id="rId4"/>
              </a:rPr>
              <a:t>www.nber.org</a:t>
            </a:r>
            <a:r>
              <a:rPr lang="en-US" sz="800" dirty="0">
                <a:solidFill>
                  <a:srgbClr val="63666A"/>
                </a:solidFill>
                <a:latin typeface="Helvetica" pitchFamily="2" charset="0"/>
                <a:hlinkClick r:id="rId4"/>
              </a:rPr>
              <a:t>/papers/w19984.pdf </a:t>
            </a:r>
            <a:endParaRPr lang="en-US" sz="800" dirty="0">
              <a:solidFill>
                <a:srgbClr val="63666A"/>
              </a:solidFill>
              <a:latin typeface="Helvetica" pitchFamily="2" charset="0"/>
            </a:endParaRPr>
          </a:p>
        </p:txBody>
      </p:sp>
    </p:spTree>
    <p:extLst>
      <p:ext uri="{BB962C8B-B14F-4D97-AF65-F5344CB8AC3E}">
        <p14:creationId xmlns:p14="http://schemas.microsoft.com/office/powerpoint/2010/main" val="153310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62150" y="306389"/>
            <a:ext cx="8229600" cy="591507"/>
          </a:xfrm>
          <a:prstGeom prst="rect">
            <a:avLst/>
          </a:prstGeom>
        </p:spPr>
        <p:txBody>
          <a:bodyPr vert="horz" lIns="68598" tIns="34299" rIns="68598" bIns="34299" rtlCol="0" anchor="t" anchorCtr="0">
            <a:noAutofit/>
          </a:bodyPr>
          <a:lstStyle>
            <a:lvl1pPr algn="l" defTabSz="457200" rtl="0" eaLnBrk="1" latinLnBrk="0" hangingPunct="1">
              <a:spcBef>
                <a:spcPct val="0"/>
              </a:spcBef>
              <a:buNone/>
              <a:defRPr sz="2000" b="1" i="0" kern="1200">
                <a:solidFill>
                  <a:srgbClr val="002D50"/>
                </a:solidFill>
                <a:latin typeface="Helvetica Neue"/>
                <a:ea typeface="+mj-ea"/>
                <a:cs typeface="Helvetica Neue"/>
              </a:defRPr>
            </a:lvl1pPr>
          </a:lstStyle>
          <a:p>
            <a:r>
              <a:rPr lang="en-US" sz="2701" dirty="0"/>
              <a:t>Cognitive Blindness and Deregulation</a:t>
            </a:r>
          </a:p>
        </p:txBody>
      </p:sp>
      <p:pic>
        <p:nvPicPr>
          <p:cNvPr id="6" name="Picture 5">
            <a:extLst>
              <a:ext uri="{FF2B5EF4-FFF2-40B4-BE49-F238E27FC236}">
                <a16:creationId xmlns:a16="http://schemas.microsoft.com/office/drawing/2014/main" id="{05CE2A53-08BF-FD43-8579-1D505A9B175C}"/>
              </a:ext>
            </a:extLst>
          </p:cNvPr>
          <p:cNvPicPr>
            <a:picLocks noChangeAspect="1"/>
          </p:cNvPicPr>
          <p:nvPr/>
        </p:nvPicPr>
        <p:blipFill>
          <a:blip r:embed="rId3"/>
          <a:stretch>
            <a:fillRect/>
          </a:stretch>
        </p:blipFill>
        <p:spPr>
          <a:xfrm>
            <a:off x="262150" y="897896"/>
            <a:ext cx="4186491" cy="4837043"/>
          </a:xfrm>
          <a:prstGeom prst="rect">
            <a:avLst/>
          </a:prstGeom>
        </p:spPr>
      </p:pic>
      <p:pic>
        <p:nvPicPr>
          <p:cNvPr id="9" name="Picture 8">
            <a:extLst>
              <a:ext uri="{FF2B5EF4-FFF2-40B4-BE49-F238E27FC236}">
                <a16:creationId xmlns:a16="http://schemas.microsoft.com/office/drawing/2014/main" id="{497AC80E-090D-E343-A05E-9DA0B298D280}"/>
              </a:ext>
            </a:extLst>
          </p:cNvPr>
          <p:cNvPicPr>
            <a:picLocks noChangeAspect="1"/>
          </p:cNvPicPr>
          <p:nvPr/>
        </p:nvPicPr>
        <p:blipFill>
          <a:blip r:embed="rId4"/>
          <a:stretch>
            <a:fillRect/>
          </a:stretch>
        </p:blipFill>
        <p:spPr>
          <a:xfrm>
            <a:off x="4652364" y="891331"/>
            <a:ext cx="4076429" cy="4683970"/>
          </a:xfrm>
          <a:prstGeom prst="rect">
            <a:avLst/>
          </a:prstGeom>
        </p:spPr>
      </p:pic>
      <p:sp>
        <p:nvSpPr>
          <p:cNvPr id="5" name="TextBox 4">
            <a:extLst>
              <a:ext uri="{FF2B5EF4-FFF2-40B4-BE49-F238E27FC236}">
                <a16:creationId xmlns:a16="http://schemas.microsoft.com/office/drawing/2014/main" id="{BD642997-8D3E-D54C-81CF-E52DCF64E266}"/>
              </a:ext>
            </a:extLst>
          </p:cNvPr>
          <p:cNvSpPr txBox="1"/>
          <p:nvPr/>
        </p:nvSpPr>
        <p:spPr>
          <a:xfrm>
            <a:off x="6643339" y="6519298"/>
            <a:ext cx="2343499" cy="253916"/>
          </a:xfrm>
          <a:prstGeom prst="rect">
            <a:avLst/>
          </a:prstGeom>
          <a:noFill/>
        </p:spPr>
        <p:txBody>
          <a:bodyPr wrap="square" rtlCol="0">
            <a:spAutoFit/>
          </a:bodyPr>
          <a:lstStyle/>
          <a:p>
            <a:r>
              <a:rPr lang="en-US" sz="1050" dirty="0">
                <a:solidFill>
                  <a:srgbClr val="003D81"/>
                </a:solidFill>
                <a:latin typeface="Helvetica Neue Medium"/>
                <a:cs typeface="Helvetica Neue Medium"/>
              </a:rPr>
              <a:t>© 2020 by Emma Coleman Jordan</a:t>
            </a:r>
            <a:endParaRPr lang="en-US" sz="1050" dirty="0">
              <a:solidFill>
                <a:srgbClr val="003D81"/>
              </a:solidFill>
            </a:endParaRPr>
          </a:p>
        </p:txBody>
      </p:sp>
      <p:sp>
        <p:nvSpPr>
          <p:cNvPr id="7" name="TextBox 6">
            <a:extLst>
              <a:ext uri="{FF2B5EF4-FFF2-40B4-BE49-F238E27FC236}">
                <a16:creationId xmlns:a16="http://schemas.microsoft.com/office/drawing/2014/main" id="{88189411-C72D-DD42-949E-B825F76A1FB5}"/>
              </a:ext>
            </a:extLst>
          </p:cNvPr>
          <p:cNvSpPr txBox="1"/>
          <p:nvPr/>
        </p:nvSpPr>
        <p:spPr>
          <a:xfrm>
            <a:off x="4770981" y="5627217"/>
            <a:ext cx="4215857" cy="215444"/>
          </a:xfrm>
          <a:prstGeom prst="rect">
            <a:avLst/>
          </a:prstGeom>
          <a:noFill/>
        </p:spPr>
        <p:txBody>
          <a:bodyPr wrap="square" rtlCol="0">
            <a:spAutoFit/>
          </a:bodyPr>
          <a:lstStyle/>
          <a:p>
            <a:r>
              <a:rPr lang="en-US" sz="800" dirty="0">
                <a:solidFill>
                  <a:srgbClr val="63666A"/>
                </a:solidFill>
                <a:latin typeface="Helvetica" pitchFamily="2" charset="0"/>
              </a:rPr>
              <a:t>Source: WBEZ, June 2020, </a:t>
            </a:r>
            <a:r>
              <a:rPr lang="en-US" sz="800" dirty="0">
                <a:solidFill>
                  <a:srgbClr val="63666A"/>
                </a:solidFill>
                <a:latin typeface="Helvetica" pitchFamily="2" charset="0"/>
                <a:hlinkClick r:id="rId5"/>
              </a:rPr>
              <a:t>https://</a:t>
            </a:r>
            <a:r>
              <a:rPr lang="en-US" sz="800" dirty="0" err="1">
                <a:solidFill>
                  <a:srgbClr val="63666A"/>
                </a:solidFill>
                <a:latin typeface="Helvetica" pitchFamily="2" charset="0"/>
                <a:hlinkClick r:id="rId5"/>
              </a:rPr>
              <a:t>interactive.wbez.org</a:t>
            </a:r>
            <a:r>
              <a:rPr lang="en-US" sz="800" dirty="0">
                <a:solidFill>
                  <a:srgbClr val="63666A"/>
                </a:solidFill>
                <a:latin typeface="Helvetica" pitchFamily="2" charset="0"/>
                <a:hlinkClick r:id="rId5"/>
              </a:rPr>
              <a:t>/2020/banking/disparity/</a:t>
            </a:r>
            <a:endParaRPr lang="en-US" sz="800" dirty="0">
              <a:solidFill>
                <a:srgbClr val="63666A"/>
              </a:solidFill>
              <a:latin typeface="Helvetica" pitchFamily="2" charset="0"/>
            </a:endParaRPr>
          </a:p>
        </p:txBody>
      </p:sp>
    </p:spTree>
    <p:extLst>
      <p:ext uri="{BB962C8B-B14F-4D97-AF65-F5344CB8AC3E}">
        <p14:creationId xmlns:p14="http://schemas.microsoft.com/office/powerpoint/2010/main" val="2818121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 y="0"/>
            <a:ext cx="9144000" cy="6858000"/>
          </a:xfrm>
          <a:prstGeom prst="rect">
            <a:avLst/>
          </a:prstGeom>
          <a:solidFill>
            <a:srgbClr val="011B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itle 1"/>
          <p:cNvSpPr>
            <a:spLocks noGrp="1"/>
          </p:cNvSpPr>
          <p:nvPr>
            <p:ph type="title"/>
          </p:nvPr>
        </p:nvSpPr>
        <p:spPr>
          <a:xfrm>
            <a:off x="271140" y="346097"/>
            <a:ext cx="8646932" cy="791659"/>
          </a:xfrm>
        </p:spPr>
        <p:txBody>
          <a:bodyPr>
            <a:noAutofit/>
          </a:bodyPr>
          <a:lstStyle/>
          <a:p>
            <a:pPr algn="l"/>
            <a:r>
              <a:rPr lang="en-US" sz="3001" dirty="0">
                <a:solidFill>
                  <a:srgbClr val="BBBCBC"/>
                </a:solidFill>
              </a:rPr>
              <a:t>Janet Yellen </a:t>
            </a:r>
            <a:endParaRPr lang="en-US" sz="1800" dirty="0">
              <a:solidFill>
                <a:srgbClr val="BBBCBC"/>
              </a:solidFill>
            </a:endParaRPr>
          </a:p>
        </p:txBody>
      </p:sp>
      <p:sp>
        <p:nvSpPr>
          <p:cNvPr id="9" name="TextBox 8"/>
          <p:cNvSpPr txBox="1"/>
          <p:nvPr/>
        </p:nvSpPr>
        <p:spPr>
          <a:xfrm>
            <a:off x="827439" y="2286001"/>
            <a:ext cx="6527517" cy="2771464"/>
          </a:xfrm>
          <a:prstGeom prst="rect">
            <a:avLst/>
          </a:prstGeom>
          <a:noFill/>
        </p:spPr>
        <p:txBody>
          <a:bodyPr wrap="square" rtlCol="0">
            <a:spAutoFit/>
          </a:bodyPr>
          <a:lstStyle/>
          <a:p>
            <a:pPr>
              <a:lnSpc>
                <a:spcPct val="140000"/>
              </a:lnSpc>
            </a:pPr>
            <a:r>
              <a:rPr lang="en-US" dirty="0">
                <a:solidFill>
                  <a:srgbClr val="FFFFFF"/>
                </a:solidFill>
                <a:latin typeface="Adobe Caslon Pro"/>
                <a:cs typeface="Adobe Caslon Pro"/>
              </a:rPr>
              <a:t>“Economists have spent a lot of time trying to understand what is responsible for widening inequality…. There is a lot of research, a lot of debate about exactly what the causes of this problem are, perhaps having to do in part with the nature of technological change, with . . . globalization and the decline of unions…. </a:t>
            </a:r>
            <a:r>
              <a:rPr lang="en-US" b="1" dirty="0">
                <a:solidFill>
                  <a:srgbClr val="00A4CC"/>
                </a:solidFill>
                <a:latin typeface="Adobe Caslon Pro"/>
                <a:cs typeface="Adobe Caslon Pro"/>
              </a:rPr>
              <a:t>What can the Fed do? </a:t>
            </a:r>
            <a:r>
              <a:rPr lang="en-US" dirty="0">
                <a:solidFill>
                  <a:srgbClr val="FFFFFF"/>
                </a:solidFill>
                <a:latin typeface="Adobe Caslon Pro"/>
                <a:cs typeface="Adobe Caslon Pro"/>
              </a:rPr>
              <a:t>We cannot change all of those trends.”</a:t>
            </a:r>
          </a:p>
        </p:txBody>
      </p:sp>
      <p:cxnSp>
        <p:nvCxnSpPr>
          <p:cNvPr id="3" name="Straight Connector 2"/>
          <p:cNvCxnSpPr>
            <a:cxnSpLocks/>
          </p:cNvCxnSpPr>
          <p:nvPr/>
        </p:nvCxnSpPr>
        <p:spPr>
          <a:xfrm flipV="1">
            <a:off x="694206" y="2286002"/>
            <a:ext cx="0" cy="2771463"/>
          </a:xfrm>
          <a:prstGeom prst="line">
            <a:avLst/>
          </a:prstGeom>
          <a:ln w="19050" cmpd="sng">
            <a:solidFill>
              <a:srgbClr val="00A4CC"/>
            </a:solidFill>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C2FB2F23-343B-924D-BDCE-442A6945EF98}"/>
              </a:ext>
            </a:extLst>
          </p:cNvPr>
          <p:cNvSpPr/>
          <p:nvPr/>
        </p:nvSpPr>
        <p:spPr>
          <a:xfrm>
            <a:off x="271139" y="741926"/>
            <a:ext cx="6050147" cy="523220"/>
          </a:xfrm>
          <a:prstGeom prst="rect">
            <a:avLst/>
          </a:prstGeom>
        </p:spPr>
        <p:txBody>
          <a:bodyPr wrap="square">
            <a:spAutoFit/>
          </a:bodyPr>
          <a:lstStyle/>
          <a:p>
            <a:pPr lvl="0" defTabSz="342991">
              <a:spcBef>
                <a:spcPct val="20000"/>
              </a:spcBef>
            </a:pPr>
            <a:br>
              <a:rPr lang="en-US" sz="1400" b="1" dirty="0">
                <a:solidFill>
                  <a:prstClr val="white"/>
                </a:solidFill>
                <a:latin typeface="Helvetica Neue Medium"/>
                <a:cs typeface="Helvetica Neue Medium"/>
              </a:rPr>
            </a:br>
            <a:r>
              <a:rPr lang="en-US" sz="1400" dirty="0">
                <a:solidFill>
                  <a:prstClr val="white"/>
                </a:solidFill>
                <a:latin typeface="Helvetica Neue Medium"/>
                <a:cs typeface="Helvetica Neue Medium"/>
              </a:rPr>
              <a:t>Federal Reserve Chair, 2014-2018, at her 2013 confirmation hearing</a:t>
            </a:r>
          </a:p>
        </p:txBody>
      </p:sp>
      <p:sp>
        <p:nvSpPr>
          <p:cNvPr id="7" name="TextBox 6">
            <a:extLst>
              <a:ext uri="{FF2B5EF4-FFF2-40B4-BE49-F238E27FC236}">
                <a16:creationId xmlns:a16="http://schemas.microsoft.com/office/drawing/2014/main" id="{996AD30E-BEFD-E441-924C-E63F182CFEF1}"/>
              </a:ext>
            </a:extLst>
          </p:cNvPr>
          <p:cNvSpPr txBox="1"/>
          <p:nvPr/>
        </p:nvSpPr>
        <p:spPr>
          <a:xfrm>
            <a:off x="6643339" y="6519298"/>
            <a:ext cx="2343499" cy="253916"/>
          </a:xfrm>
          <a:prstGeom prst="rect">
            <a:avLst/>
          </a:prstGeom>
          <a:noFill/>
        </p:spPr>
        <p:txBody>
          <a:bodyPr wrap="square" rtlCol="0">
            <a:spAutoFit/>
          </a:bodyPr>
          <a:lstStyle/>
          <a:p>
            <a:r>
              <a:rPr lang="en-US" sz="1050" dirty="0">
                <a:solidFill>
                  <a:srgbClr val="003D81"/>
                </a:solidFill>
                <a:latin typeface="Helvetica Neue Medium"/>
                <a:cs typeface="Helvetica Neue Medium"/>
              </a:rPr>
              <a:t>© 2020 by Emma Coleman Jordan</a:t>
            </a:r>
            <a:endParaRPr lang="en-US" sz="1050" dirty="0">
              <a:solidFill>
                <a:srgbClr val="003D81"/>
              </a:solidFill>
            </a:endParaRPr>
          </a:p>
        </p:txBody>
      </p:sp>
    </p:spTree>
    <p:extLst>
      <p:ext uri="{BB962C8B-B14F-4D97-AF65-F5344CB8AC3E}">
        <p14:creationId xmlns:p14="http://schemas.microsoft.com/office/powerpoint/2010/main" val="2981323800"/>
      </p:ext>
    </p:extLst>
  </p:cSld>
  <p:clrMapOvr>
    <a:masterClrMapping/>
  </p:clrMapOvr>
</p:sld>
</file>

<file path=ppt/theme/theme1.xml><?xml version="1.0" encoding="utf-8"?>
<a:theme xmlns:a="http://schemas.openxmlformats.org/drawingml/2006/main" name="Office Theme">
  <a:themeElements>
    <a:clrScheme name="Georgetown University OA">
      <a:dk1>
        <a:sysClr val="windowText" lastClr="000000"/>
      </a:dk1>
      <a:lt1>
        <a:sysClr val="window" lastClr="FFFFFF"/>
      </a:lt1>
      <a:dk2>
        <a:srgbClr val="011B39"/>
      </a:dk2>
      <a:lt2>
        <a:srgbClr val="4A4C4D"/>
      </a:lt2>
      <a:accent1>
        <a:srgbClr val="003B7C"/>
      </a:accent1>
      <a:accent2>
        <a:srgbClr val="9CA09C"/>
      </a:accent2>
      <a:accent3>
        <a:srgbClr val="00A4CC"/>
      </a:accent3>
      <a:accent4>
        <a:srgbClr val="46A536"/>
      </a:accent4>
      <a:accent5>
        <a:srgbClr val="CD0032"/>
      </a:accent5>
      <a:accent6>
        <a:srgbClr val="580A1D"/>
      </a:accent6>
      <a:hlink>
        <a:srgbClr val="003D81"/>
      </a:hlink>
      <a:folHlink>
        <a:srgbClr val="00A4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4568</TotalTime>
  <Words>1024</Words>
  <Application>Microsoft Macintosh PowerPoint</Application>
  <PresentationFormat>On-screen Show (4:3)</PresentationFormat>
  <Paragraphs>54</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55 Helvetica Roman</vt:lpstr>
      <vt:lpstr>Adobe Caslon Pro</vt:lpstr>
      <vt:lpstr>Arial</vt:lpstr>
      <vt:lpstr>Calibri</vt:lpstr>
      <vt:lpstr>Helvetica</vt:lpstr>
      <vt:lpstr>Helvetica Neue</vt:lpstr>
      <vt:lpstr>Helvetica Neue Medium</vt:lpstr>
      <vt:lpstr>Office Theme</vt:lpstr>
      <vt:lpstr>The Federal Reserve and Income Inequality</vt:lpstr>
      <vt:lpstr>PowerPoint Presentation</vt:lpstr>
      <vt:lpstr>PowerPoint Presentation</vt:lpstr>
      <vt:lpstr>The Fed’s Role</vt:lpstr>
      <vt:lpstr>PowerPoint Presentation</vt:lpstr>
      <vt:lpstr>PowerPoint Presentation</vt:lpstr>
      <vt:lpstr>Janet Yellen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 One Title Here</dc:title>
  <dc:creator>Shikha Savdas</dc:creator>
  <cp:lastModifiedBy>Microsoft Office User</cp:lastModifiedBy>
  <cp:revision>240</cp:revision>
  <cp:lastPrinted>2018-07-26T19:34:42Z</cp:lastPrinted>
  <dcterms:created xsi:type="dcterms:W3CDTF">2012-07-27T14:34:45Z</dcterms:created>
  <dcterms:modified xsi:type="dcterms:W3CDTF">2020-06-23T13:31:50Z</dcterms:modified>
</cp:coreProperties>
</file>